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notesMasterIdLst>
    <p:notesMasterId r:id="rId16"/>
  </p:notesMasterIdLst>
  <p:sldIdLst>
    <p:sldId id="256" r:id="rId2"/>
    <p:sldId id="257" r:id="rId3"/>
    <p:sldId id="259" r:id="rId4"/>
    <p:sldId id="260" r:id="rId5"/>
    <p:sldId id="261" r:id="rId6"/>
    <p:sldId id="262" r:id="rId7"/>
    <p:sldId id="273" r:id="rId8"/>
    <p:sldId id="263" r:id="rId9"/>
    <p:sldId id="276" r:id="rId10"/>
    <p:sldId id="277" r:id="rId11"/>
    <p:sldId id="266" r:id="rId12"/>
    <p:sldId id="267" r:id="rId13"/>
    <p:sldId id="274" r:id="rId14"/>
    <p:sldId id="275" r:id="rId15"/>
  </p:sldIdLst>
  <p:sldSz cx="9144000" cy="6858000" type="screen4x3"/>
  <p:notesSz cx="6858000" cy="9144000"/>
  <p:embeddedFontLst>
    <p:embeddedFont>
      <p:font typeface="Century Schoolbook" panose="02040604050505020304" pitchFamily="18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Wingdings 2" panose="05020102010507070707" pitchFamily="18" charset="2"/>
      <p:regular r:id="rId25"/>
    </p:embeddedFont>
    <p:embeddedFont>
      <p:font typeface="华文楷体" panose="02010600040101010101" pitchFamily="2" charset="-122"/>
      <p:regular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4294967295" orient="horz" pos="2160" userDrawn="1">
          <p15:clr>
            <a:srgbClr val="A4A3A4"/>
          </p15:clr>
        </p15:guide>
        <p15:guide id="4294967295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570" autoAdjust="0"/>
  </p:normalViewPr>
  <p:slideViewPr>
    <p:cSldViewPr>
      <p:cViewPr>
        <p:scale>
          <a:sx n="70" d="100"/>
          <a:sy n="70" d="100"/>
        </p:scale>
        <p:origin x="-1374" y="2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gif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38FFF9-F094-4B8B-8974-97A9CEE4F8F7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9746D1-A944-4633-9613-F1792DAAF0C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414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aseline="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138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 smtClean="0"/>
              <a:t>If a user wants to share files without any Wi-Fi network, he or she should open the Hotspot mode in the System Settings first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6018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9403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Due to the compatible program with Meddle VPN, we take the screenshot in two different</a:t>
            </a:r>
            <a:r>
              <a:rPr lang="en-US" altLang="zh-CN" baseline="0" dirty="0" smtClean="0"/>
              <a:t> mobile devices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411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b="1" u="sng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999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277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4711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The</a:t>
            </a:r>
            <a:r>
              <a:rPr lang="en-US" altLang="zh-CN" baseline="0" dirty="0" smtClean="0">
                <a:latin typeface="Times New Roman" pitchFamily="18" charset="0"/>
                <a:cs typeface="Times New Roman" pitchFamily="18" charset="0"/>
              </a:rPr>
              <a:t> Chinese name of WIT: </a:t>
            </a:r>
            <a:r>
              <a:rPr lang="zh-CN" altLang="en-US" baseline="0" dirty="0" smtClean="0">
                <a:latin typeface="Times New Roman" pitchFamily="18" charset="0"/>
                <a:cs typeface="Times New Roman" pitchFamily="18" charset="0"/>
              </a:rPr>
              <a:t>绿影分享</a:t>
            </a:r>
            <a:endParaRPr lang="en-US" altLang="zh-CN" baseline="0" dirty="0" smtClean="0"/>
          </a:p>
          <a:p>
            <a:r>
              <a:rPr lang="en-US" altLang="zh-CN" baseline="0" dirty="0" smtClean="0"/>
              <a:t>The icon of </a:t>
            </a:r>
            <a:r>
              <a:rPr lang="en-US" altLang="zh-CN" baseline="0" dirty="0" smtClean="0">
                <a:latin typeface="Times New Roman" pitchFamily="18" charset="0"/>
                <a:cs typeface="Times New Roman" pitchFamily="18" charset="0"/>
              </a:rPr>
              <a:t>WIT</a:t>
            </a:r>
            <a:r>
              <a:rPr lang="en-US" altLang="zh-CN" baseline="0" dirty="0" smtClean="0"/>
              <a:t> is downloaded from http://www.veryicon.com. It is free for personal non-commercial use, but we are required to provide a link back to the author’s site: http://joshladella005.deviantart.com/.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981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The</a:t>
            </a:r>
            <a:r>
              <a:rPr lang="en-US" altLang="zh-CN" baseline="0" dirty="0" smtClean="0">
                <a:latin typeface="Times New Roman" pitchFamily="18" charset="0"/>
                <a:cs typeface="Times New Roman" pitchFamily="18" charset="0"/>
              </a:rPr>
              <a:t> phone number can be obtained automatically if there is an available number in the SIM card.</a:t>
            </a:r>
          </a:p>
          <a:p>
            <a:r>
              <a:rPr lang="en-US" altLang="zh-CN" baseline="0" dirty="0" smtClean="0">
                <a:latin typeface="Times New Roman" pitchFamily="18" charset="0"/>
                <a:cs typeface="Times New Roman" pitchFamily="18" charset="0"/>
              </a:rPr>
              <a:t>The card of local </a:t>
            </a:r>
            <a:r>
              <a:rPr lang="en-US" altLang="zh-CN" sz="1200" kern="1200" baseline="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host is sent to the broadcast address instead of a multicast address in case when the gateways do not support multicast.</a:t>
            </a:r>
          </a:p>
          <a:p>
            <a:r>
              <a:rPr lang="en-US" altLang="zh-CN" sz="1200" kern="1200" baseline="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Broadcast address = (IP address) &amp; (subnet mask) | (~subnet mask)</a:t>
            </a:r>
          </a:p>
          <a:p>
            <a:r>
              <a:rPr lang="en-US" altLang="zh-CN" sz="1200" kern="1200" baseline="0" dirty="0" smtClean="0">
                <a:solidFill>
                  <a:schemeClr val="tx1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For example, if the IP address is 192.168.2.102 and the subnet mask is 255.255.255.0, </a:t>
            </a:r>
            <a:r>
              <a:rPr lang="en-US" altLang="zh-CN" baseline="0" dirty="0" smtClean="0">
                <a:latin typeface="Times New Roman" pitchFamily="18" charset="0"/>
                <a:cs typeface="Times New Roman" pitchFamily="18" charset="0"/>
              </a:rPr>
              <a:t>the broadcast address is 192.168.2.255</a:t>
            </a:r>
            <a:endParaRPr lang="en-US" altLang="zh-CN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566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The IP address of the remote host can be obtained from the online list.</a:t>
            </a:r>
            <a:endParaRPr lang="en-US" altLang="zh-CN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the connected card is about to be removed from the online list due to a timeout event </a:t>
            </a:r>
            <a:r>
              <a:rPr lang="en-US" altLang="zh-CN" baseline="0" dirty="0" smtClean="0"/>
              <a:t>or an unregister signal, the connection will be closed.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660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 smtClean="0"/>
              <a:t>A file packet</a:t>
            </a:r>
            <a:r>
              <a:rPr lang="en-US" altLang="zh-CN" sz="1200" baseline="0" dirty="0" smtClean="0"/>
              <a:t> also includes a encrypted DES key which will be mentioned in the next page.</a:t>
            </a:r>
          </a:p>
          <a:p>
            <a:r>
              <a:rPr lang="en-US" altLang="zh-CN" sz="1200" baseline="0" dirty="0" smtClean="0"/>
              <a:t>According to the type of the transmitted file, </a:t>
            </a:r>
            <a:r>
              <a:rPr lang="en-US" altLang="zh-CN" baseline="0" dirty="0" smtClean="0">
                <a:latin typeface="Times New Roman" pitchFamily="18" charset="0"/>
                <a:cs typeface="Times New Roman" pitchFamily="18" charset="0"/>
              </a:rPr>
              <a:t>WIT</a:t>
            </a:r>
            <a:r>
              <a:rPr lang="en-US" altLang="zh-CN" sz="1200" baseline="0" dirty="0" smtClean="0"/>
              <a:t> will refresh the media library of Android system or invoke an installation of an APK file when it receives a file successfully.</a:t>
            </a:r>
          </a:p>
          <a:p>
            <a:r>
              <a:rPr lang="en-US" altLang="zh-CN" sz="1200" baseline="0" dirty="0" smtClean="0"/>
              <a:t>Both hosts can send to each other simultaneously.</a:t>
            </a:r>
          </a:p>
          <a:p>
            <a:endParaRPr lang="en-US" altLang="zh-CN" sz="1200" baseline="0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37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Each file packet contains an AES key</a:t>
            </a:r>
          </a:p>
          <a:p>
            <a:r>
              <a:rPr lang="en-US" altLang="zh-CN" dirty="0" smtClean="0"/>
              <a:t>Symmetric cryptography can encrypt large chunk of data rapidly</a:t>
            </a:r>
          </a:p>
          <a:p>
            <a:r>
              <a:rPr lang="en-US" altLang="zh-CN" dirty="0" smtClean="0"/>
              <a:t>Each card packet contains an RSA public key</a:t>
            </a:r>
          </a:p>
          <a:p>
            <a:r>
              <a:rPr lang="en-US" altLang="zh-CN" dirty="0" smtClean="0"/>
              <a:t>Only the card of the local host has the RSA private key</a:t>
            </a:r>
          </a:p>
          <a:p>
            <a:r>
              <a:rPr lang="en-US" altLang="zh-CN" dirty="0" smtClean="0"/>
              <a:t>Encryption is optional.</a:t>
            </a:r>
            <a:r>
              <a:rPr lang="en-US" altLang="zh-CN" baseline="0" dirty="0" smtClean="0"/>
              <a:t> Users can enable or disable it in the Settings dialog.</a:t>
            </a:r>
            <a:endParaRPr lang="zh-CN" altLang="en-US" b="1" u="sng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746D1-A944-4633-9613-F1792DAAF0C8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172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" name="矩形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矩形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矩形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8" name="直接连接符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直接连接符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5" name="直接连接符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直接连接符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7" name="矩形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椭圆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椭圆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椭圆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椭圆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椭圆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矩形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矩形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矩形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直接连接符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直接连接符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5" name="直接连接符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直接连接符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8" name="矩形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椭圆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椭圆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椭圆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椭圆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椭圆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直接连接符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接连接符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矩形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直接连接符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椭圆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内容占位符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21" name="日期占位符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22" name="灯片编号占位符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3" name="页脚占位符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3" name="椭圆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矩形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直接连接符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9" name="直接连接符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直接连接符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日期占位符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1" name="页脚占位符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CAA3E91E-8014-4FA7-809B-BCE2478C1C0E}" type="datetimeFigureOut">
              <a:rPr lang="zh-CN" altLang="en-US" smtClean="0"/>
              <a:pPr/>
              <a:t>2013/10/29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直接连接符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椭圆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2A6F99F1-B3FE-4F34-9F9A-888904B485D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png"/><Relationship Id="rId12" Type="http://schemas.openxmlformats.org/officeDocument/2006/relationships/image" Target="../media/image2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8.jpeg"/><Relationship Id="rId11" Type="http://schemas.openxmlformats.org/officeDocument/2006/relationships/image" Target="../media/image23.jpeg"/><Relationship Id="rId5" Type="http://schemas.openxmlformats.org/officeDocument/2006/relationships/image" Target="../media/image17.jpeg"/><Relationship Id="rId10" Type="http://schemas.openxmlformats.org/officeDocument/2006/relationships/image" Target="../media/image22.jpeg"/><Relationship Id="rId4" Type="http://schemas.openxmlformats.org/officeDocument/2006/relationships/image" Target="../media/image16.jpeg"/><Relationship Id="rId9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86000" y="2606208"/>
            <a:ext cx="6172200" cy="2046928"/>
          </a:xfrm>
        </p:spPr>
        <p:txBody>
          <a:bodyPr/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Wit: A Wireless </a:t>
            </a: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Transfer</a:t>
            </a:r>
            <a:br>
              <a:rPr lang="en-US" altLang="zh-CN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(Android Version)</a:t>
            </a:r>
            <a:endParaRPr lang="zh-CN" alt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286000" y="4843482"/>
            <a:ext cx="6172200" cy="1371600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Guan Yuqing, Li Qiaochu, Lan Zheng</a:t>
            </a:r>
          </a:p>
          <a:p>
            <a:pPr lvl="0">
              <a:spcAft>
                <a:spcPts val="600"/>
              </a:spcAft>
              <a:defRPr/>
            </a:pP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School of 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Electronics Engineering and Computer </a:t>
            </a: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Science</a:t>
            </a:r>
            <a:endParaRPr lang="en-US" altLang="zh-CN" dirty="0">
              <a:latin typeface="Times New Roman" pitchFamily="18" charset="0"/>
              <a:cs typeface="Times New Roman" pitchFamily="18" charset="0"/>
            </a:endParaRPr>
          </a:p>
          <a:p>
            <a:pPr lvl="0">
              <a:lnSpc>
                <a:spcPts val="1200"/>
              </a:lnSpc>
              <a:spcAft>
                <a:spcPts val="600"/>
              </a:spcAft>
              <a:defRPr/>
            </a:pP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Peking University, Beijing, </a:t>
            </a: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China</a:t>
            </a:r>
            <a:endParaRPr lang="en-US" altLang="zh-CN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AutoShape 2" descr="Trash Empty   Leaf Icon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32" y="785794"/>
            <a:ext cx="6297304" cy="286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13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276475" y="4756666"/>
            <a:ext cx="116019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File: A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To: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?????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900" dirty="0" smtClean="0">
                <a:latin typeface="Times New Roman" pitchFamily="18" charset="0"/>
                <a:cs typeface="Times New Roman" pitchFamily="18" charset="0"/>
              </a:rPr>
              <a:t>Work without </a:t>
            </a:r>
            <a:r>
              <a:rPr lang="en-US" altLang="zh-CN" sz="2900" dirty="0">
                <a:latin typeface="Times New Roman" pitchFamily="18" charset="0"/>
                <a:cs typeface="Times New Roman" pitchFamily="18" charset="0"/>
              </a:rPr>
              <a:t>an available Wi-Fi network</a:t>
            </a:r>
            <a:endParaRPr lang="zh-CN" altLang="en-US" sz="29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6800"/>
          </a:xfrm>
        </p:spPr>
        <p:txBody>
          <a:bodyPr>
            <a:normAutofit/>
          </a:bodyPr>
          <a:lstStyle/>
          <a:p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Wi-Fi networks are not 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ubiquitous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Almost all mobile file sharing softwares require an IP address and a reachable network</a:t>
            </a:r>
            <a:endParaRPr lang="en-US" altLang="zh-CN" sz="1500" dirty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But users want </a:t>
            </a:r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to share their files and data 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everywhere, even there is no network</a:t>
            </a:r>
            <a:endParaRPr lang="en-US" altLang="zh-CN" sz="15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Hotspot 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/ Tethering mode</a:t>
            </a:r>
          </a:p>
          <a:p>
            <a:pPr lvl="1"/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Android devices can simulate wireless access points 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in the Hotspot mode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Google </a:t>
            </a:r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hides 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most </a:t>
            </a:r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APIs of Wi-Fi 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Hotspot. In order to support the Hotspot mode, </a:t>
            </a:r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we have to read the source code of Android system and invoke some private methods in </a:t>
            </a:r>
            <a:r>
              <a:rPr lang="en-US" altLang="zh-CN" sz="1500" dirty="0" err="1" smtClean="0">
                <a:latin typeface="Times New Roman" pitchFamily="18" charset="0"/>
                <a:cs typeface="Times New Roman" pitchFamily="18" charset="0"/>
              </a:rPr>
              <a:t>WifiManager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class by the reflection 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mechanism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37" y="4572000"/>
            <a:ext cx="754526" cy="13716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074" y="4572000"/>
            <a:ext cx="754526" cy="1371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53506" y="457200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Bob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34200" y="457200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Alice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981" y="5713142"/>
            <a:ext cx="826820" cy="8268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78406" y="6270564"/>
            <a:ext cx="7620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Bob’s IP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95800" y="6262963"/>
            <a:ext cx="9144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Alice’s IP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8805" y="4756666"/>
            <a:ext cx="116019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File: A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To: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Alice's IP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乘号 17"/>
          <p:cNvSpPr/>
          <p:nvPr/>
        </p:nvSpPr>
        <p:spPr>
          <a:xfrm>
            <a:off x="3668980" y="5713142"/>
            <a:ext cx="826820" cy="826820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7200" y="4954633"/>
            <a:ext cx="7620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No IP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95601" y="4941332"/>
            <a:ext cx="7620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No IP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57200" y="4953000"/>
            <a:ext cx="7620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No IP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896100" y="4941332"/>
            <a:ext cx="7620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No IP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4343400"/>
            <a:ext cx="413410" cy="41341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457200" y="4955143"/>
            <a:ext cx="762000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Bob’s IP</a:t>
            </a:r>
          </a:p>
          <a:p>
            <a:pPr algn="ctr"/>
            <a:r>
              <a:rPr lang="en-US" altLang="zh-CN" sz="1000" dirty="0" smtClean="0">
                <a:latin typeface="Times New Roman" pitchFamily="18" charset="0"/>
                <a:cs typeface="Times New Roman" pitchFamily="18" charset="0"/>
              </a:rPr>
              <a:t>(Gateway)</a:t>
            </a:r>
            <a:endParaRPr lang="zh-CN" altLang="en-US" sz="1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896100" y="4943475"/>
            <a:ext cx="7620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No IP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752600" y="4273106"/>
            <a:ext cx="9144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Alice’s IP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66950" y="4752975"/>
            <a:ext cx="116019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File: A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To:</a:t>
            </a:r>
            <a:r>
              <a:rPr lang="en-US" altLang="zh-CN" sz="1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Alice's IP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066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7.40741E-7 L -0.26475 -0.19005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47" y="-951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33333E-6 L 0.25833 -0.18889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17" y="-94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0.26354 -0.00486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77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07 C 0.00642 -0.00115 0.00833 -0.00856 0.01267 -0.01736 C 0.01909 -0.03009 0.02586 -0.0412 0.03142 -0.05486 C 0.03715 -0.06898 0.04531 -0.0831 0.05434 -0.09375 C 0.05711 -0.09699 0.06093 -0.09884 0.06371 -0.10208 C 0.07187 -0.1118 0.07968 -0.12268 0.0908 -0.12569 C 0.09687 -0.13102 0.10364 -0.12939 0.10955 -0.1243 C 0.11128 -0.11852 0.11267 -0.11319 0.11475 -0.10764 C 0.11805 -0.07731 0.11823 -0.05717 0.11475 -0.02152 C 0.11389 -0.01227 0.1052 -0.00393 0.10121 0.00348 C 0.09687 0.01135 0.09548 0.01991 0.08975 0.0257 C 0.08628 0.03496 0.08211 0.04329 0.0783 0.05209 C 0.07395 0.06204 0.07777 0.05926 0.07205 0.06181 C 0.06441 0.08195 0.07448 0.05741 0.06267 0.07848 C 0.05885 0.08519 0.05781 0.0963 0.05642 0.10348 C 0.05607 0.10556 0.04948 0.12616 0.04913 0.12709 C 0.04809 0.1294 0.046 0.13056 0.04496 0.13264 C 0.04166 0.13866 0.0408 0.14653 0.03871 0.15348 C 0.03802 0.1625 0.03663 0.16968 0.03559 0.17848 C 0.03593 0.18727 0.03576 0.19607 0.03663 0.20486 C 0.03802 0.21922 0.06302 0.22061 0.06996 0.22153 C 0.10139 0.22037 0.16475 0.2257 0.20642 0.21181 C 0.21145 0.21019 0.21597 0.20648 0.221 0.20486 C 0.23576 0.20047 0.2658 0.19375 0.2658 0.19375 C 0.28437 0.18426 0.30034 0.17269 0.31996 0.16736 C 0.33541 0.15718 0.35069 0.1463 0.36684 0.1382 C 0.37847 0.12269 0.36458 0.13936 0.38038 0.12709 C 0.39514 0.11574 0.38923 0.11621 0.4033 0.10209 C 0.4085 0.09676 0.41614 0.09144 0.42205 0.08681 C 0.42395 0.07662 0.425 0.06667 0.42621 0.05625 C 0.42604 0.0551 0.42378 0.03125 0.42205 0.02709 C 0.41666 0.01482 0.39982 0.00533 0.3908 0.00348 C 0.33507 -0.00764 0.36319 -0.00347 0.30642 -0.00902 C 0.28489 -0.00787 0.26423 -0.00625 0.24288 -0.00208 C 0.17014 0.02778 0.09027 0.02107 0.01475 0.02292 C -0.00139 0.02917 -0.01789 0.0338 -0.0342 0.03959 C -0.04115 0.04213 -0.04688 0.04746 -0.054 0.04931 C -0.07431 0.05463 -0.07292 0.05417 -0.08837 0.05625 C -0.1007 0.06111 -0.11355 0.06111 -0.12587 0.06598 C -0.14653 0.07431 -0.16598 0.08264 -0.18733 0.08681 C -0.19341 0.08959 -0.20052 0.08866 -0.20608 0.09236 C -0.2092 0.09445 -0.21545 0.09792 -0.21545 0.09792 C -0.21198 0.10973 -0.21042 0.11852 -0.20087 0.12431 C -0.19792 0.12616 -0.1915 0.12848 -0.1915 0.12848 C -0.18334 0.13658 -0.17309 0.13704 -0.16337 0.13959 C -0.13907 0.13866 -0.11476 0.13889 -0.09045 0.13681 C -0.0566 0.1338 -0.02101 0.11389 0.01059 0.09792 C 0.01961 0.09329 0.02951 0.0926 0.03871 0.0882 C 0.05086 0.08241 0.05937 0.07616 0.07205 0.07153 C 0.09236 0.05348 0.1125 0.0507 0.13871 0.0507 " pathEditMode="relative" ptsTypes="fffffffffffffffffffffffffffffffffffffffffffffffffA">
                                      <p:cBhvr>
                                        <p:cTn id="7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00"/>
                            </p:stCondLst>
                            <p:childTnLst>
                              <p:par>
                                <p:cTn id="73" presetID="2" presetClass="exit" presetSubtype="4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96296E-6 L 0.55 0.10115 " pathEditMode="relative" rAng="0" ptsTypes="AA">
                                      <p:cBhvr>
                                        <p:cTn id="10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00" y="5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500"/>
                            </p:stCondLst>
                            <p:childTnLst>
                              <p:par>
                                <p:cTn id="10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 tmFilter="0, 0; .2, .5; .8, .5; 1, 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6" dur="250" autoRev="1" fill="hold"/>
                                        <p:tgtEl>
                                          <p:spTgt spid="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1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33333E-6 L 0.26354 -0.00486 " pathEditMode="relative" rAng="0" ptsTypes="AA">
                                      <p:cBhvr>
                                        <p:cTn id="11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77" y="-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19" grpId="2" animBg="1"/>
      <p:bldP spid="3" grpId="0" build="p"/>
      <p:bldP spid="11" grpId="0" animBg="1"/>
      <p:bldP spid="11" grpId="1" animBg="1"/>
      <p:bldP spid="11" grpId="2" animBg="1"/>
      <p:bldP spid="12" grpId="0" animBg="1"/>
      <p:bldP spid="12" grpId="1" animBg="1"/>
      <p:bldP spid="12" grpId="2" animBg="1"/>
      <p:bldP spid="12" grpId="3" animBg="1"/>
      <p:bldP spid="17" grpId="0" animBg="1"/>
      <p:bldP spid="17" grpId="1" animBg="1"/>
      <p:bldP spid="17" grpId="2" animBg="1"/>
      <p:bldP spid="18" grpId="0" animBg="1"/>
      <p:bldP spid="18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5" grpId="0" animBg="1"/>
      <p:bldP spid="26" grpId="0" animBg="1"/>
      <p:bldP spid="26" grpId="1" animBg="1"/>
      <p:bldP spid="27" grpId="0" animBg="1"/>
      <p:bldP spid="27" grpId="1" animBg="1"/>
      <p:bldP spid="27" grpId="2" animBg="1"/>
      <p:bldP spid="28" grpId="0" animBg="1"/>
      <p:bldP spid="28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Implementation: Wit Protocols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内容占位符 7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0200"/>
            <a:ext cx="3657600" cy="2414016"/>
          </a:xfrm>
        </p:spPr>
      </p:pic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Card packets are used in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User detection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Host connection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RSA public key transmission</a:t>
            </a:r>
          </a:p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File packets are used in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File transmission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AES key transmission</a:t>
            </a:r>
          </a:p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Card and file packets are transferred via UDP</a:t>
            </a:r>
          </a:p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Files are transferred via TCP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102422"/>
            <a:ext cx="3657600" cy="245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630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Implementation: </a:t>
            </a:r>
            <a:r>
              <a:rPr lang="en-US" altLang="zh-CN" dirty="0" smtClean="0"/>
              <a:t>Some screenshots</a:t>
            </a:r>
            <a:endParaRPr lang="zh-CN" altLang="en-US" dirty="0"/>
          </a:p>
        </p:txBody>
      </p:sp>
      <p:pic>
        <p:nvPicPr>
          <p:cNvPr id="50" name="内容占位符 49"/>
          <p:cNvPicPr>
            <a:picLocks noGrp="1" noChangeAspect="1"/>
          </p:cNvPicPr>
          <p:nvPr>
            <p:ph sz="quarter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362200"/>
            <a:ext cx="1541846" cy="2743200"/>
          </a:xfrm>
        </p:spPr>
      </p:pic>
      <p:pic>
        <p:nvPicPr>
          <p:cNvPr id="51" name="内容占位符 50"/>
          <p:cNvPicPr>
            <a:picLocks noGrp="1" noChangeAspect="1"/>
          </p:cNvPicPr>
          <p:nvPr>
            <p:ph sz="quarter" idx="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283" y="2362200"/>
            <a:ext cx="1541846" cy="2743200"/>
          </a:xfrm>
        </p:spPr>
      </p:pic>
      <p:sp>
        <p:nvSpPr>
          <p:cNvPr id="48" name="文本占位符 47"/>
          <p:cNvSpPr>
            <a:spLocks noGrp="1"/>
          </p:cNvSpPr>
          <p:nvPr>
            <p:ph type="body" sz="quarter" idx="1"/>
          </p:nvPr>
        </p:nvSpPr>
        <p:spPr>
          <a:xfrm>
            <a:off x="457200" y="1569721"/>
            <a:ext cx="1542645" cy="464730"/>
          </a:xfrm>
        </p:spPr>
        <p:txBody>
          <a:bodyPr/>
          <a:lstStyle/>
          <a:p>
            <a:pPr algn="ctr"/>
            <a:r>
              <a:rPr lang="en-US" altLang="zh-CN" sz="1500" dirty="0" smtClean="0"/>
              <a:t>Card List</a:t>
            </a:r>
            <a:endParaRPr lang="zh-CN" altLang="en-US" sz="1500" dirty="0"/>
          </a:p>
        </p:txBody>
      </p:sp>
      <p:sp>
        <p:nvSpPr>
          <p:cNvPr id="49" name="文本占位符 48"/>
          <p:cNvSpPr>
            <a:spLocks noGrp="1"/>
          </p:cNvSpPr>
          <p:nvPr>
            <p:ph type="body" sz="quarter" idx="3"/>
          </p:nvPr>
        </p:nvSpPr>
        <p:spPr>
          <a:xfrm>
            <a:off x="2038282" y="1569721"/>
            <a:ext cx="1542645" cy="464730"/>
          </a:xfrm>
        </p:spPr>
        <p:txBody>
          <a:bodyPr/>
          <a:lstStyle/>
          <a:p>
            <a:pPr algn="ctr"/>
            <a:r>
              <a:rPr lang="en-US" altLang="zh-CN" sz="1400" dirty="0" smtClean="0"/>
              <a:t>Transmission</a:t>
            </a:r>
            <a:endParaRPr lang="zh-CN" altLang="en-US" sz="1400" dirty="0"/>
          </a:p>
        </p:txBody>
      </p:sp>
      <p:pic>
        <p:nvPicPr>
          <p:cNvPr id="52" name="内容占位符 5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958" y="2362200"/>
            <a:ext cx="1541845" cy="2743201"/>
          </a:xfrm>
          <a:prstGeom prst="rect">
            <a:avLst/>
          </a:prstGeom>
        </p:spPr>
      </p:pic>
      <p:sp>
        <p:nvSpPr>
          <p:cNvPr id="53" name="文本占位符 48"/>
          <p:cNvSpPr txBox="1">
            <a:spLocks/>
          </p:cNvSpPr>
          <p:nvPr/>
        </p:nvSpPr>
        <p:spPr>
          <a:xfrm>
            <a:off x="3628957" y="1569721"/>
            <a:ext cx="1542645" cy="46473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vert="horz" rtlCol="0" anchor="ctr">
            <a:noAutofit/>
          </a:bodyPr>
          <a:lstStyle>
            <a:lvl1pPr marL="0" indent="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Tx/>
              <a:buNone/>
              <a:defRPr kumimoji="0" sz="20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 smtClean="0"/>
              <a:t>Photo List</a:t>
            </a:r>
            <a:endParaRPr lang="zh-CN" altLang="en-US" sz="1500" dirty="0"/>
          </a:p>
        </p:txBody>
      </p:sp>
      <p:pic>
        <p:nvPicPr>
          <p:cNvPr id="56" name="内容占位符 5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106" y="2362201"/>
            <a:ext cx="1541845" cy="2743199"/>
          </a:xfrm>
          <a:prstGeom prst="rect">
            <a:avLst/>
          </a:prstGeom>
        </p:spPr>
      </p:pic>
      <p:sp>
        <p:nvSpPr>
          <p:cNvPr id="57" name="文本占位符 48"/>
          <p:cNvSpPr txBox="1">
            <a:spLocks/>
          </p:cNvSpPr>
          <p:nvPr/>
        </p:nvSpPr>
        <p:spPr>
          <a:xfrm>
            <a:off x="5220105" y="1569721"/>
            <a:ext cx="1542645" cy="46473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vert="horz" rtlCol="0" anchor="ctr">
            <a:noAutofit/>
          </a:bodyPr>
          <a:lstStyle>
            <a:lvl1pPr marL="0" indent="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Tx/>
              <a:buNone/>
              <a:defRPr kumimoji="0" sz="20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 smtClean="0"/>
              <a:t>Music List</a:t>
            </a:r>
            <a:endParaRPr lang="zh-CN" altLang="en-US" sz="1500" dirty="0"/>
          </a:p>
        </p:txBody>
      </p:sp>
      <p:pic>
        <p:nvPicPr>
          <p:cNvPr id="58" name="内容占位符 5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781" y="2362202"/>
            <a:ext cx="1541844" cy="2743199"/>
          </a:xfrm>
          <a:prstGeom prst="rect">
            <a:avLst/>
          </a:prstGeom>
        </p:spPr>
      </p:pic>
      <p:sp>
        <p:nvSpPr>
          <p:cNvPr id="59" name="文本占位符 48"/>
          <p:cNvSpPr txBox="1">
            <a:spLocks/>
          </p:cNvSpPr>
          <p:nvPr/>
        </p:nvSpPr>
        <p:spPr>
          <a:xfrm>
            <a:off x="6810780" y="1569722"/>
            <a:ext cx="1542645" cy="46473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vert="horz" rtlCol="0" anchor="ctr">
            <a:noAutofit/>
          </a:bodyPr>
          <a:lstStyle>
            <a:lvl1pPr marL="0" indent="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Tx/>
              <a:buNone/>
              <a:defRPr kumimoji="0" sz="20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 smtClean="0"/>
              <a:t>App List</a:t>
            </a:r>
            <a:endParaRPr lang="zh-CN" altLang="en-US" sz="1500" dirty="0"/>
          </a:p>
        </p:txBody>
      </p:sp>
      <p:pic>
        <p:nvPicPr>
          <p:cNvPr id="65" name="内容占位符 4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362199"/>
            <a:ext cx="1541845" cy="2743200"/>
          </a:xfrm>
          <a:prstGeom prst="rect">
            <a:avLst/>
          </a:prstGeom>
        </p:spPr>
      </p:pic>
      <p:pic>
        <p:nvPicPr>
          <p:cNvPr id="66" name="内容占位符 5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283" y="2362199"/>
            <a:ext cx="1541845" cy="2743200"/>
          </a:xfrm>
          <a:prstGeom prst="rect">
            <a:avLst/>
          </a:prstGeom>
        </p:spPr>
      </p:pic>
      <p:sp>
        <p:nvSpPr>
          <p:cNvPr id="67" name="文本占位符 47"/>
          <p:cNvSpPr txBox="1">
            <a:spLocks/>
          </p:cNvSpPr>
          <p:nvPr/>
        </p:nvSpPr>
        <p:spPr>
          <a:xfrm>
            <a:off x="457200" y="1569720"/>
            <a:ext cx="1542645" cy="46473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vert="horz" rtlCol="0" anchor="ctr">
            <a:noAutofit/>
          </a:bodyPr>
          <a:lstStyle>
            <a:lvl1pPr marL="0" indent="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Tx/>
              <a:buNone/>
              <a:defRPr kumimoji="0" sz="20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 smtClean="0"/>
              <a:t>Contact List</a:t>
            </a:r>
            <a:endParaRPr lang="zh-CN" altLang="en-US" sz="1500" dirty="0"/>
          </a:p>
        </p:txBody>
      </p:sp>
      <p:sp>
        <p:nvSpPr>
          <p:cNvPr id="68" name="文本占位符 48"/>
          <p:cNvSpPr txBox="1">
            <a:spLocks/>
          </p:cNvSpPr>
          <p:nvPr/>
        </p:nvSpPr>
        <p:spPr>
          <a:xfrm>
            <a:off x="2038282" y="1569720"/>
            <a:ext cx="1542645" cy="46473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vert="horz" rtlCol="0" anchor="ctr">
            <a:noAutofit/>
          </a:bodyPr>
          <a:lstStyle>
            <a:lvl1pPr marL="0" indent="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Tx/>
              <a:buNone/>
              <a:defRPr kumimoji="0" sz="20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 dirty="0" smtClean="0"/>
              <a:t>File List</a:t>
            </a:r>
            <a:endParaRPr lang="zh-CN" altLang="en-US" sz="1400" dirty="0"/>
          </a:p>
        </p:txBody>
      </p:sp>
      <p:pic>
        <p:nvPicPr>
          <p:cNvPr id="69" name="内容占位符 5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958" y="2362200"/>
            <a:ext cx="1541845" cy="2743198"/>
          </a:xfrm>
          <a:prstGeom prst="rect">
            <a:avLst/>
          </a:prstGeom>
        </p:spPr>
      </p:pic>
      <p:sp>
        <p:nvSpPr>
          <p:cNvPr id="70" name="文本占位符 48"/>
          <p:cNvSpPr txBox="1">
            <a:spLocks/>
          </p:cNvSpPr>
          <p:nvPr/>
        </p:nvSpPr>
        <p:spPr>
          <a:xfrm>
            <a:off x="3628957" y="1569720"/>
            <a:ext cx="1542645" cy="46473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vert="horz" rtlCol="0" anchor="ctr">
            <a:noAutofit/>
          </a:bodyPr>
          <a:lstStyle>
            <a:lvl1pPr marL="0" indent="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Tx/>
              <a:buNone/>
              <a:defRPr kumimoji="0" sz="20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 smtClean="0"/>
              <a:t>Card History</a:t>
            </a:r>
            <a:endParaRPr lang="zh-CN" altLang="en-US" sz="1500" dirty="0"/>
          </a:p>
        </p:txBody>
      </p:sp>
      <p:pic>
        <p:nvPicPr>
          <p:cNvPr id="71" name="内容占位符 50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106" y="2362200"/>
            <a:ext cx="1541845" cy="2743198"/>
          </a:xfrm>
          <a:prstGeom prst="rect">
            <a:avLst/>
          </a:prstGeom>
        </p:spPr>
      </p:pic>
      <p:sp>
        <p:nvSpPr>
          <p:cNvPr id="72" name="文本占位符 48"/>
          <p:cNvSpPr txBox="1">
            <a:spLocks/>
          </p:cNvSpPr>
          <p:nvPr/>
        </p:nvSpPr>
        <p:spPr>
          <a:xfrm>
            <a:off x="5220105" y="1569720"/>
            <a:ext cx="1542645" cy="46473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vert="horz" rtlCol="0" anchor="ctr">
            <a:noAutofit/>
          </a:bodyPr>
          <a:lstStyle>
            <a:lvl1pPr marL="0" indent="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Tx/>
              <a:buNone/>
              <a:defRPr kumimoji="0" sz="20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 smtClean="0"/>
              <a:t>Settings</a:t>
            </a:r>
            <a:endParaRPr lang="zh-CN" altLang="en-US" sz="1500" dirty="0"/>
          </a:p>
        </p:txBody>
      </p:sp>
      <p:pic>
        <p:nvPicPr>
          <p:cNvPr id="73" name="内容占位符 50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781" y="2362202"/>
            <a:ext cx="1541844" cy="2743197"/>
          </a:xfrm>
          <a:prstGeom prst="rect">
            <a:avLst/>
          </a:prstGeom>
        </p:spPr>
      </p:pic>
      <p:sp>
        <p:nvSpPr>
          <p:cNvPr id="74" name="文本占位符 48"/>
          <p:cNvSpPr txBox="1">
            <a:spLocks/>
          </p:cNvSpPr>
          <p:nvPr/>
        </p:nvSpPr>
        <p:spPr>
          <a:xfrm>
            <a:off x="6810780" y="1569721"/>
            <a:ext cx="1542645" cy="46473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vert="horz" rtlCol="0" anchor="ctr">
            <a:noAutofit/>
          </a:bodyPr>
          <a:lstStyle>
            <a:lvl1pPr marL="0" indent="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Tx/>
              <a:buNone/>
              <a:defRPr kumimoji="0" sz="20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 smtClean="0"/>
              <a:t>About</a:t>
            </a:r>
            <a:endParaRPr lang="zh-CN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476696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4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4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500"/>
                            </p:stCondLst>
                            <p:childTnLst>
                              <p:par>
                                <p:cTn id="1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000"/>
                            </p:stCondLst>
                            <p:childTnLst>
                              <p:par>
                                <p:cTn id="1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build="p" animBg="1"/>
      <p:bldP spid="48" grpId="1" build="p" animBg="1"/>
      <p:bldP spid="49" grpId="0" build="p" animBg="1"/>
      <p:bldP spid="49" grpId="1" build="p" animBg="1"/>
      <p:bldP spid="53" grpId="0" animBg="1"/>
      <p:bldP spid="53" grpId="1" animBg="1"/>
      <p:bldP spid="57" grpId="0" animBg="1"/>
      <p:bldP spid="57" grpId="1" animBg="1"/>
      <p:bldP spid="59" grpId="0" animBg="1"/>
      <p:bldP spid="59" grpId="1" animBg="1"/>
      <p:bldP spid="67" grpId="0" animBg="1"/>
      <p:bldP spid="68" grpId="0" animBg="1"/>
      <p:bldP spid="70" grpId="0" animBg="1"/>
      <p:bldP spid="72" grpId="0" animBg="1"/>
      <p:bldP spid="7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Summary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Main functions of 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WIT</a:t>
            </a:r>
            <a:endParaRPr lang="en-US" altLang="zh-CN" sz="1800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Detect and connect users based on Wireless LAN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Transfer </a:t>
            </a:r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files between connected hosts</a:t>
            </a:r>
          </a:p>
          <a:p>
            <a:pPr lvl="1"/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Encrypt transmitted files and secret keys</a:t>
            </a:r>
          </a:p>
          <a:p>
            <a:pPr lvl="1"/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Work 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with </a:t>
            </a:r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and without an available Wi-Fi network</a:t>
            </a:r>
            <a:endParaRPr lang="en-US" altLang="zh-CN" sz="15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Other features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Friendly user interface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Lists for ordinary files, photos, audio files, apps and contacts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Auto-refresh the media library or invoke an installation after receiving files of some specific types</a:t>
            </a:r>
          </a:p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Drawbacks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Only suitable for Android platforms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Not support Android systems which versions are lower than 2.3.3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Incompatible with Meddle or other VPN softwares</a:t>
            </a:r>
          </a:p>
        </p:txBody>
      </p:sp>
    </p:spTree>
    <p:extLst>
      <p:ext uri="{BB962C8B-B14F-4D97-AF65-F5344CB8AC3E}">
        <p14:creationId xmlns:p14="http://schemas.microsoft.com/office/powerpoint/2010/main" val="389974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Our future plan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WIT</a:t>
            </a:r>
            <a:r>
              <a:rPr lang="en-US" altLang="zh-CN" sz="1800" dirty="0" smtClean="0"/>
              <a:t> for iOS?</a:t>
            </a:r>
          </a:p>
          <a:p>
            <a:pPr lvl="1"/>
            <a:r>
              <a:rPr lang="en-US" altLang="zh-CN" sz="1500" dirty="0" smtClean="0"/>
              <a:t>We are planning to port WIT to the iOS platform</a:t>
            </a:r>
          </a:p>
          <a:p>
            <a:pPr lvl="1"/>
            <a:r>
              <a:rPr lang="en-US" altLang="zh-CN" sz="1500" dirty="0" smtClean="0"/>
              <a:t>We hope to enable Android and iPhone users to share their files with each other</a:t>
            </a:r>
          </a:p>
          <a:p>
            <a:pPr lvl="1"/>
            <a:r>
              <a:rPr lang="en-US" altLang="zh-CN" sz="1500" dirty="0" smtClean="0"/>
              <a:t>However, iOS cannot create a Wi-Fi Hotspot, which seriously limits </a:t>
            </a:r>
            <a:r>
              <a:rPr lang="en-US" altLang="zh-CN" sz="1500" dirty="0"/>
              <a:t>the </a:t>
            </a:r>
            <a:r>
              <a:rPr lang="en-US" altLang="zh-CN" sz="1500" dirty="0" smtClean="0"/>
              <a:t>applicability of </a:t>
            </a:r>
            <a:r>
              <a:rPr lang="en-US" altLang="zh-CN" sz="1600" dirty="0">
                <a:latin typeface="Times New Roman" pitchFamily="18" charset="0"/>
                <a:cs typeface="Times New Roman" pitchFamily="18" charset="0"/>
              </a:rPr>
              <a:t>WIT</a:t>
            </a:r>
            <a:endParaRPr lang="en-US" altLang="zh-CN" sz="1500" dirty="0" smtClean="0"/>
          </a:p>
          <a:p>
            <a:pPr lvl="1"/>
            <a:r>
              <a:rPr lang="en-US" altLang="zh-CN" sz="1500" dirty="0" smtClean="0"/>
              <a:t>Developing an </a:t>
            </a:r>
            <a:r>
              <a:rPr lang="en-US" altLang="zh-CN" sz="1500" dirty="0" err="1" smtClean="0"/>
              <a:t>iOS</a:t>
            </a:r>
            <a:r>
              <a:rPr lang="en-US" altLang="zh-CN" sz="1500" dirty="0" smtClean="0"/>
              <a:t> software requires the programmer to be proficient in Objective-C</a:t>
            </a:r>
          </a:p>
          <a:p>
            <a:pPr lvl="1"/>
            <a:r>
              <a:rPr lang="en-US" altLang="zh-CN" sz="1500" dirty="0" smtClean="0"/>
              <a:t>We are still discussing our future plan</a:t>
            </a:r>
          </a:p>
          <a:p>
            <a:pPr lvl="1"/>
            <a:endParaRPr lang="zh-CN" altLang="en-US" sz="18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388" y="3352800"/>
            <a:ext cx="2647950" cy="1704975"/>
          </a:xfrm>
          <a:prstGeom prst="rect">
            <a:avLst/>
          </a:prstGeom>
        </p:spPr>
      </p:pic>
      <p:sp>
        <p:nvSpPr>
          <p:cNvPr id="8" name="云形标注 7"/>
          <p:cNvSpPr/>
          <p:nvPr/>
        </p:nvSpPr>
        <p:spPr>
          <a:xfrm>
            <a:off x="4038600" y="1752600"/>
            <a:ext cx="2619375" cy="1400175"/>
          </a:xfrm>
          <a:prstGeom prst="cloudCallout">
            <a:avLst>
              <a:gd name="adj1" fmla="val 47213"/>
              <a:gd name="adj2" fmla="val 3715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600" dirty="0">
                <a:latin typeface="+mj-lt"/>
              </a:rPr>
              <a:t>Our </a:t>
            </a:r>
            <a:r>
              <a:rPr lang="en-US" altLang="zh-CN" sz="1600" dirty="0" smtClean="0">
                <a:latin typeface="+mj-lt"/>
              </a:rPr>
              <a:t>slogan</a:t>
            </a:r>
          </a:p>
          <a:p>
            <a:r>
              <a:rPr lang="en-US" altLang="zh-CN" sz="1400" dirty="0" smtClean="0">
                <a:latin typeface="+mj-lt"/>
              </a:rPr>
              <a:t>  </a:t>
            </a:r>
            <a:r>
              <a:rPr lang="en-US" altLang="zh-CN" sz="1600" dirty="0" smtClean="0">
                <a:latin typeface="+mj-lt"/>
              </a:rPr>
              <a:t>Let the files </a:t>
            </a:r>
            <a:r>
              <a:rPr lang="en-US" altLang="zh-CN" sz="1600" dirty="0" smtClean="0">
                <a:solidFill>
                  <a:srgbClr val="FF0000"/>
                </a:solidFill>
                <a:latin typeface="+mj-lt"/>
              </a:rPr>
              <a:t>fly!</a:t>
            </a:r>
            <a:endParaRPr lang="en-US" altLang="zh-CN" sz="1600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07739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981" y="4592789"/>
            <a:ext cx="826820" cy="82682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4550617"/>
            <a:ext cx="914400" cy="914400"/>
          </a:xfrm>
          <a:prstGeom prst="rect">
            <a:avLst/>
          </a:prstGeom>
        </p:spPr>
      </p:pic>
      <p:cxnSp>
        <p:nvCxnSpPr>
          <p:cNvPr id="16" name="直接连接符 15"/>
          <p:cNvCxnSpPr/>
          <p:nvPr/>
        </p:nvCxnSpPr>
        <p:spPr>
          <a:xfrm>
            <a:off x="4343400" y="5006199"/>
            <a:ext cx="1607674" cy="161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乘号 20"/>
          <p:cNvSpPr/>
          <p:nvPr/>
        </p:nvSpPr>
        <p:spPr>
          <a:xfrm>
            <a:off x="4876800" y="4826717"/>
            <a:ext cx="304800" cy="35401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1414"/>
            <a:ext cx="7467600" cy="1143000"/>
          </a:xfrm>
        </p:spPr>
        <p:txBody>
          <a:bodyPr>
            <a:normAutofit/>
          </a:bodyPr>
          <a:lstStyle/>
          <a:p>
            <a:r>
              <a:rPr lang="en-US" altLang="zh-CN" sz="2700" dirty="0" smtClean="0">
                <a:latin typeface="Times New Roman" pitchFamily="18" charset="0"/>
                <a:cs typeface="Times New Roman" pitchFamily="18" charset="0"/>
              </a:rPr>
              <a:t>File transmission between mobile devices</a:t>
            </a:r>
            <a:endParaRPr lang="zh-CN" altLang="en-US" sz="27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235229"/>
            <a:ext cx="7467600" cy="460388"/>
          </a:xfrm>
        </p:spPr>
        <p:txBody>
          <a:bodyPr>
            <a:normAutofit/>
          </a:bodyPr>
          <a:lstStyle/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If you want to share a file in your </a:t>
            </a:r>
            <a:r>
              <a:rPr lang="en-US" altLang="zh-CN" sz="1800" dirty="0" err="1" smtClean="0">
                <a:latin typeface="Times New Roman" pitchFamily="18" charset="0"/>
                <a:cs typeface="Times New Roman" pitchFamily="18" charset="0"/>
              </a:rPr>
              <a:t>cellphone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with others, you may try…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37" y="2059863"/>
            <a:ext cx="754526" cy="13716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074" y="2059863"/>
            <a:ext cx="754526" cy="1371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62200" y="2669463"/>
            <a:ext cx="676575" cy="430214"/>
          </a:xfrm>
          <a:prstGeom prst="rect">
            <a:avLst/>
          </a:prstGeom>
        </p:spPr>
      </p:pic>
      <p:sp>
        <p:nvSpPr>
          <p:cNvPr id="7" name="内容占位符 2"/>
          <p:cNvSpPr txBox="1">
            <a:spLocks/>
          </p:cNvSpPr>
          <p:nvPr/>
        </p:nvSpPr>
        <p:spPr>
          <a:xfrm>
            <a:off x="457200" y="1643050"/>
            <a:ext cx="7467600" cy="685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Bluetooth?</a:t>
            </a:r>
            <a:endParaRPr lang="en-US" altLang="zh-CN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内容占位符 2"/>
          <p:cNvSpPr txBox="1">
            <a:spLocks/>
          </p:cNvSpPr>
          <p:nvPr/>
        </p:nvSpPr>
        <p:spPr>
          <a:xfrm>
            <a:off x="457200" y="3472038"/>
            <a:ext cx="7467600" cy="2667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US" altLang="zh-CN" sz="1400" dirty="0" smtClean="0">
                <a:latin typeface="Times New Roman" pitchFamily="18" charset="0"/>
                <a:cs typeface="Times New Roman" pitchFamily="18" charset="0"/>
              </a:rPr>
              <a:t>Weakness: Too 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slow, too small range,  </a:t>
            </a:r>
            <a:r>
              <a:rPr lang="en-US" altLang="zh-CN" sz="1400" dirty="0" smtClean="0">
                <a:latin typeface="Times New Roman" pitchFamily="18" charset="0"/>
                <a:cs typeface="Times New Roman" pitchFamily="18" charset="0"/>
              </a:rPr>
              <a:t>signals decrease rapidly</a:t>
            </a:r>
            <a:endParaRPr lang="en-US" altLang="zh-CN" sz="1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内容占位符 2"/>
          <p:cNvSpPr txBox="1">
            <a:spLocks/>
          </p:cNvSpPr>
          <p:nvPr/>
        </p:nvSpPr>
        <p:spPr>
          <a:xfrm>
            <a:off x="457200" y="3786190"/>
            <a:ext cx="7467600" cy="3429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Google Drive? Microsoft SkyDrive? Dropbox?</a:t>
            </a:r>
            <a:endParaRPr lang="en-US" altLang="zh-CN" sz="1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4181492"/>
            <a:ext cx="754526" cy="13716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58463" y="4791092"/>
            <a:ext cx="676575" cy="430214"/>
          </a:xfrm>
          <a:prstGeom prst="rect">
            <a:avLst/>
          </a:prstGeom>
        </p:spPr>
      </p:pic>
      <p:sp>
        <p:nvSpPr>
          <p:cNvPr id="22" name="内容占位符 2"/>
          <p:cNvSpPr txBox="1">
            <a:spLocks/>
          </p:cNvSpPr>
          <p:nvPr/>
        </p:nvSpPr>
        <p:spPr>
          <a:xfrm>
            <a:off x="381000" y="5591192"/>
            <a:ext cx="7467600" cy="266700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US" altLang="zh-CN" sz="1400" dirty="0" smtClean="0">
                <a:latin typeface="Times New Roman" pitchFamily="18" charset="0"/>
                <a:cs typeface="Times New Roman" pitchFamily="18" charset="0"/>
              </a:rPr>
              <a:t>Weakness: Slow to visit the server, unable to work when the Internet is unavailable</a:t>
            </a:r>
            <a:endParaRPr lang="en-US" altLang="zh-CN" sz="1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内容占位符 2"/>
          <p:cNvSpPr txBox="1">
            <a:spLocks/>
          </p:cNvSpPr>
          <p:nvPr/>
        </p:nvSpPr>
        <p:spPr>
          <a:xfrm>
            <a:off x="457200" y="5968976"/>
            <a:ext cx="7467600" cy="342900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You need a Wireless LAN-based file sharer! You need WIT!</a:t>
            </a:r>
          </a:p>
        </p:txBody>
      </p:sp>
    </p:spTree>
    <p:extLst>
      <p:ext uri="{BB962C8B-B14F-4D97-AF65-F5344CB8AC3E}">
        <p14:creationId xmlns:p14="http://schemas.microsoft.com/office/powerpoint/2010/main" val="3892884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9408E-6 L 0.10469 0.00092 " pathEditMode="relative" rAng="0" ptsTypes="AA">
                                      <p:cBhvr>
                                        <p:cTn id="21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26" y="4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4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6.29047E-7 L 0.23003 0.00208 " pathEditMode="relative" rAng="0" ptsTypes="AA">
                                      <p:cBhvr>
                                        <p:cTn id="48" dur="4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93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3" grpId="0" build="p"/>
      <p:bldP spid="7" grpId="0"/>
      <p:bldP spid="8" grpId="0"/>
      <p:bldP spid="9" grpId="0"/>
      <p:bldP spid="22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Existing solution: Bump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Bump</a:t>
            </a:r>
          </a:p>
          <a:p>
            <a:pPr lvl="1">
              <a:buFont typeface="Century Schoolbook" pitchFamily="18" charset="0"/>
              <a:buChar char="+"/>
            </a:pP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Share files simply by “bump”</a:t>
            </a:r>
          </a:p>
          <a:p>
            <a:pPr lvl="1">
              <a:buFont typeface="Century Schoolbook" pitchFamily="18" charset="0"/>
              <a:buChar char="+"/>
            </a:pP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L</a:t>
            </a: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ists for photos, contacts and apps</a:t>
            </a:r>
            <a:endParaRPr lang="en-US" altLang="zh-CN" dirty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Century Schoolbook" pitchFamily="18" charset="0"/>
              <a:buChar char="+"/>
            </a:pP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Friendly 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u</a:t>
            </a: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ser interface</a:t>
            </a:r>
          </a:p>
          <a:p>
            <a:pPr lvl="1">
              <a:buFont typeface="Century Schoolbook" pitchFamily="18" charset="0"/>
              <a:buChar char="+"/>
            </a:pPr>
            <a:endParaRPr lang="en-US" altLang="zh-CN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Century Schoolbook" pitchFamily="18" charset="0"/>
              <a:buChar char="−"/>
            </a:pP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Require a connection to the bump server, fatal weakness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8" name="内容占位符 17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293" y="1600200"/>
            <a:ext cx="2741414" cy="4572000"/>
          </a:xfrm>
        </p:spPr>
      </p:pic>
    </p:spTree>
    <p:extLst>
      <p:ext uri="{BB962C8B-B14F-4D97-AF65-F5344CB8AC3E}">
        <p14:creationId xmlns:p14="http://schemas.microsoft.com/office/powerpoint/2010/main" val="30775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Existing </a:t>
            </a: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solution: 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IP Messenger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600200"/>
            <a:ext cx="3048000" cy="4572000"/>
          </a:xfrm>
        </p:spPr>
      </p:pic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IP </a:t>
            </a: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Messenger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(Flying Pigeon)</a:t>
            </a:r>
            <a:endParaRPr lang="en-US" altLang="zh-CN" dirty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Century Schoolbook" pitchFamily="18" charset="0"/>
              <a:buChar char="+"/>
            </a:pP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Discover other devices by </a:t>
            </a:r>
            <a:r>
              <a:rPr lang="en-US" altLang="zh-CN" dirty="0" err="1" smtClean="0">
                <a:latin typeface="Times New Roman" pitchFamily="18" charset="0"/>
                <a:cs typeface="Times New Roman" pitchFamily="18" charset="0"/>
              </a:rPr>
              <a:t>muticast</a:t>
            </a:r>
            <a:endParaRPr lang="en-US" altLang="zh-CN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Century Schoolbook" pitchFamily="18" charset="0"/>
              <a:buChar char="+"/>
            </a:pP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No need to connect a remote server </a:t>
            </a:r>
          </a:p>
          <a:p>
            <a:pPr lvl="1">
              <a:buFont typeface="Century Schoolbook" pitchFamily="18" charset="0"/>
              <a:buChar char="+"/>
            </a:pPr>
            <a:endParaRPr lang="en-US" altLang="zh-CN" dirty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Century Schoolbook" pitchFamily="18" charset="0"/>
              <a:buChar char="−"/>
            </a:pP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Multicast is not supported by many access points</a:t>
            </a:r>
            <a:endParaRPr lang="en-US" altLang="zh-CN" dirty="0"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Century Schoolbook" pitchFamily="18" charset="0"/>
              <a:buChar char="−"/>
            </a:pP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Still require an available Wi-Fi network</a:t>
            </a:r>
          </a:p>
          <a:p>
            <a:pPr lvl="1">
              <a:buFont typeface="Century Schoolbook" pitchFamily="18" charset="0"/>
              <a:buChar char="−"/>
            </a:pPr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Too ugly UI and few features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037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Our solution: Wit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What WIT can do?</a:t>
            </a:r>
          </a:p>
          <a:p>
            <a:pPr lvl="1"/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Detect and connect users based on Wireless LAN</a:t>
            </a:r>
          </a:p>
          <a:p>
            <a:pPr lvl="1"/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Transfer files between connected hosts</a:t>
            </a:r>
          </a:p>
          <a:p>
            <a:pPr lvl="1"/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Encrypt transmitted files with secret keys</a:t>
            </a:r>
          </a:p>
          <a:p>
            <a:pPr lvl="1"/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Work with and without an available Wi-Fi network</a:t>
            </a:r>
          </a:p>
          <a:p>
            <a:pPr lvl="1"/>
            <a:endParaRPr lang="en-US" altLang="zh-CN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endParaRPr lang="en-US" altLang="zh-CN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altLang="zh-CN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altLang="zh-CN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129" y="1600200"/>
            <a:ext cx="2569742" cy="4572000"/>
          </a:xfrm>
        </p:spPr>
      </p:pic>
    </p:spTree>
    <p:extLst>
      <p:ext uri="{BB962C8B-B14F-4D97-AF65-F5344CB8AC3E}">
        <p14:creationId xmlns:p14="http://schemas.microsoft.com/office/powerpoint/2010/main" val="36582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500" dirty="0" smtClean="0">
                <a:latin typeface="Times New Roman" pitchFamily="18" charset="0"/>
                <a:cs typeface="Times New Roman" pitchFamily="18" charset="0"/>
              </a:rPr>
              <a:t>Detect and connect users based on Wireless LAN</a:t>
            </a:r>
            <a:endParaRPr lang="zh-CN" altLang="en-US" sz="25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3159978"/>
          </a:xfrm>
        </p:spPr>
        <p:txBody>
          <a:bodyPr>
            <a:normAutofit/>
          </a:bodyPr>
          <a:lstStyle/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Use “cards” to identify mobile devices in the network</a:t>
            </a:r>
          </a:p>
          <a:p>
            <a:pPr lvl="1"/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altLang="zh-CN" sz="1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card includes a unique ID, </a:t>
            </a:r>
            <a:r>
              <a:rPr lang="en-US" altLang="zh-CN" sz="1400" dirty="0" smtClean="0">
                <a:latin typeface="Times New Roman" pitchFamily="18" charset="0"/>
                <a:cs typeface="Times New Roman" pitchFamily="18" charset="0"/>
              </a:rPr>
              <a:t>the username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, phone number and host </a:t>
            </a:r>
            <a:r>
              <a:rPr lang="en-US" altLang="zh-CN" sz="1400" dirty="0" smtClean="0">
                <a:latin typeface="Times New Roman" pitchFamily="18" charset="0"/>
                <a:cs typeface="Times New Roman" pitchFamily="18" charset="0"/>
              </a:rPr>
              <a:t>IP</a:t>
            </a:r>
          </a:p>
          <a:p>
            <a:pPr lvl="1"/>
            <a:r>
              <a:rPr lang="en-US" altLang="zh-CN" sz="1400" dirty="0" smtClean="0">
                <a:latin typeface="Times New Roman" pitchFamily="18" charset="0"/>
                <a:cs typeface="Times New Roman" pitchFamily="18" charset="0"/>
              </a:rPr>
              <a:t>Cards 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can be exported to </a:t>
            </a:r>
            <a:r>
              <a:rPr lang="en-US" altLang="zh-CN" sz="1400" dirty="0" smtClean="0">
                <a:latin typeface="Times New Roman" pitchFamily="18" charset="0"/>
                <a:cs typeface="Times New Roman" pitchFamily="18" charset="0"/>
              </a:rPr>
              <a:t>the contact list </a:t>
            </a:r>
            <a:r>
              <a:rPr lang="en-US" altLang="zh-CN" sz="1400" dirty="0">
                <a:latin typeface="Times New Roman" pitchFamily="18" charset="0"/>
                <a:cs typeface="Times New Roman" pitchFamily="18" charset="0"/>
              </a:rPr>
              <a:t>of Android </a:t>
            </a:r>
            <a:r>
              <a:rPr lang="en-US" altLang="zh-CN" sz="1400" dirty="0" smtClean="0">
                <a:latin typeface="Times New Roman" pitchFamily="18" charset="0"/>
                <a:cs typeface="Times New Roman" pitchFamily="18" charset="0"/>
              </a:rPr>
              <a:t>system</a:t>
            </a:r>
          </a:p>
          <a:p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Broadcast the local card to all neighbors every 5 seconds</a:t>
            </a:r>
          </a:p>
          <a:p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Once a neighbor’s card arrives, update the online list</a:t>
            </a:r>
          </a:p>
          <a:p>
            <a:pPr lvl="1"/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Mark the newly received card with the current 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timestamp</a:t>
            </a:r>
          </a:p>
          <a:p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Periodically scan the online list, 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remove timeout cards</a:t>
            </a:r>
          </a:p>
          <a:p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When the app exits, broadcast an “unregister” signal</a:t>
            </a:r>
          </a:p>
          <a:p>
            <a:pPr lvl="1"/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Explicitly tell other hosts to remove it from their online lists</a:t>
            </a:r>
          </a:p>
          <a:p>
            <a:endParaRPr lang="en-US" altLang="zh-CN" sz="1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37" y="4572000"/>
            <a:ext cx="754526" cy="13716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074" y="4572000"/>
            <a:ext cx="754526" cy="13716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362200" y="4756666"/>
            <a:ext cx="144780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ID:	XX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Name: 	Bob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Phone #:	XX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IP:	XX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19600" y="4756665"/>
            <a:ext cx="144780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ID:	YY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Name: 	Alice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Phone #:	YY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IP:	YY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7200" y="4941332"/>
            <a:ext cx="9143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Alice 0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839831" y="4941331"/>
            <a:ext cx="9143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Bob 0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38951" y="4943475"/>
            <a:ext cx="9143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Bob 5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362200" y="4750653"/>
            <a:ext cx="144780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ID:	XX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Name: 	Bob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Phone #:	XX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IP:	XX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362200" y="4752975"/>
            <a:ext cx="144780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ID:	XX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Name: 	Bob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Phone #:	XX</a:t>
            </a:r>
          </a:p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IP:	XX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838951" y="4942701"/>
            <a:ext cx="9143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Bob 10</a:t>
            </a:r>
            <a:endParaRPr lang="zh-CN" alt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57200" y="5356830"/>
            <a:ext cx="914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Alice Timeout!</a:t>
            </a:r>
            <a:endParaRPr lang="zh-CN" altLang="en-US" sz="12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362200" y="4760178"/>
            <a:ext cx="1447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ID:	XX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Unregister me!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806638" y="5314176"/>
            <a:ext cx="1041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Bob Removed</a:t>
            </a:r>
            <a:endParaRPr lang="zh-CN" altLang="en-US" sz="12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49813" y="457200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Bob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934200" y="457200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Alice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997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-0.225 1.11111E-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50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2125 0.00139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17 0.00139 L 0.20833 0.00278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17 0.00139 L 0.20833 0.00278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17 0.00139 L 0.20833 0.00278 " pathEditMode="relative" rAng="0" ptsTypes="AA">
                                      <p:cBhvr>
                                        <p:cTn id="93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500"/>
                            </p:stCondLst>
                            <p:childTnLst>
                              <p:par>
                                <p:cTn id="95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6" grpId="0" animBg="1"/>
      <p:bldP spid="16" grpId="1" animBg="1"/>
      <p:bldP spid="16" grpId="2" animBg="1"/>
      <p:bldP spid="17" grpId="0" animBg="1"/>
      <p:bldP spid="17" grpId="1" animBg="1"/>
      <p:bldP spid="17" grpId="2" animBg="1"/>
      <p:bldP spid="19" grpId="0"/>
      <p:bldP spid="19" grpId="1"/>
      <p:bldP spid="20" grpId="0"/>
      <p:bldP spid="20" grpId="1"/>
      <p:bldP spid="21" grpId="0"/>
      <p:bldP spid="21" grpId="1"/>
      <p:bldP spid="24" grpId="0" animBg="1"/>
      <p:bldP spid="24" grpId="1" animBg="1"/>
      <p:bldP spid="24" grpId="2" animBg="1"/>
      <p:bldP spid="25" grpId="0" animBg="1"/>
      <p:bldP spid="25" grpId="1" animBg="1"/>
      <p:bldP spid="25" grpId="2" animBg="1"/>
      <p:bldP spid="26" grpId="0"/>
      <p:bldP spid="26" grpId="1"/>
      <p:bldP spid="27" grpId="0"/>
      <p:bldP spid="27" grpId="1"/>
      <p:bldP spid="28" grpId="0" animBg="1"/>
      <p:bldP spid="28" grpId="1" animBg="1"/>
      <p:bldP spid="28" grpId="2" animBg="1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500" dirty="0" smtClean="0">
                <a:latin typeface="Times New Roman" pitchFamily="18" charset="0"/>
                <a:cs typeface="Times New Roman" pitchFamily="18" charset="0"/>
              </a:rPr>
              <a:t>Detect and connect users based on Wireless LAN</a:t>
            </a:r>
            <a:endParaRPr lang="zh-CN" altLang="en-US" sz="25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199"/>
            <a:ext cx="7467600" cy="3156099"/>
          </a:xfrm>
        </p:spPr>
        <p:txBody>
          <a:bodyPr>
            <a:normAutofit/>
          </a:bodyPr>
          <a:lstStyle/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A user can select a card from the online list and send a connection request to the corresponding host</a:t>
            </a:r>
          </a:p>
          <a:p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The host on the other side can either accept or decline the request</a:t>
            </a:r>
          </a:p>
          <a:p>
            <a:pPr lvl="1"/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Once it accepts the request, the host changes its state to “connected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”</a:t>
            </a:r>
            <a:endParaRPr lang="en-US" altLang="zh-CN" sz="18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If the request is accepted, a connection will be established between the two hosts</a:t>
            </a:r>
          </a:p>
          <a:p>
            <a:pPr lvl="1"/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Two-way 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handshake</a:t>
            </a:r>
          </a:p>
          <a:p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After the establishment of the connection, 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each host 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can 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send a “close” message to the other side and close 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connection</a:t>
            </a:r>
            <a:endParaRPr lang="zh-CN" altLang="en-US" sz="18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zh-CN" alt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37" y="4572000"/>
            <a:ext cx="754526" cy="13716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074" y="4572000"/>
            <a:ext cx="754526" cy="1371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9813" y="457200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Bob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34200" y="457200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Alice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62200" y="4756666"/>
            <a:ext cx="1447800" cy="4462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ID:	XX</a:t>
            </a:r>
          </a:p>
          <a:p>
            <a:r>
              <a: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Request to connect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19600" y="4756665"/>
            <a:ext cx="1447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ID:	YY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Accept request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81000" y="5356830"/>
            <a:ext cx="1070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Connected to Alice</a:t>
            </a:r>
            <a:endParaRPr lang="zh-CN" altLang="en-US" sz="12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06638" y="5314176"/>
            <a:ext cx="1041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Connected</a:t>
            </a:r>
          </a:p>
          <a:p>
            <a:pPr algn="ctr"/>
            <a:r>
              <a:rPr lang="en-US" altLang="zh-CN" sz="1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to Bob</a:t>
            </a:r>
            <a:endParaRPr lang="zh-CN" altLang="en-US" sz="12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62200" y="4756299"/>
            <a:ext cx="1447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ID:	XX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Close connection</a:t>
            </a:r>
          </a:p>
        </p:txBody>
      </p:sp>
      <p:cxnSp>
        <p:nvCxnSpPr>
          <p:cNvPr id="23" name="直接箭头连接符 22"/>
          <p:cNvCxnSpPr/>
          <p:nvPr/>
        </p:nvCxnSpPr>
        <p:spPr>
          <a:xfrm flipH="1">
            <a:off x="2206063" y="5257800"/>
            <a:ext cx="3745011" cy="0"/>
          </a:xfrm>
          <a:prstGeom prst="straightConnector1">
            <a:avLst/>
          </a:prstGeom>
          <a:ln w="28575">
            <a:prstDash val="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330315" y="5257800"/>
            <a:ext cx="173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WIT Connection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362200" y="4770580"/>
            <a:ext cx="1447800" cy="4462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latin typeface="Times New Roman" pitchFamily="18" charset="0"/>
                <a:cs typeface="Times New Roman" pitchFamily="18" charset="0"/>
              </a:rPr>
              <a:t>ID:	XX</a:t>
            </a:r>
          </a:p>
          <a:p>
            <a:r>
              <a: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Some instructions</a:t>
            </a:r>
            <a:endParaRPr lang="en-US" altLang="zh-CN" sz="105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419600" y="4768839"/>
            <a:ext cx="1447800" cy="4462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ID:	YY</a:t>
            </a:r>
          </a:p>
          <a:p>
            <a:r>
              <a:rPr lang="en-US" altLang="zh-CN" sz="11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Some instructions</a:t>
            </a:r>
            <a:endParaRPr lang="en-US" altLang="zh-CN" sz="105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58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2125 0.0013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-0.225 1.11111E-6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5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2125 0.00139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69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-0.225 1.11111E-6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5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2125 0.00139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500"/>
                            </p:stCondLst>
                            <p:childTnLst>
                              <p:par>
                                <p:cTn id="7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1" grpId="0" animBg="1"/>
      <p:bldP spid="11" grpId="1" animBg="1"/>
      <p:bldP spid="11" grpId="2" animBg="1"/>
      <p:bldP spid="12" grpId="0" animBg="1"/>
      <p:bldP spid="12" grpId="1" animBg="1"/>
      <p:bldP spid="12" grpId="2" animBg="1"/>
      <p:bldP spid="19" grpId="0"/>
      <p:bldP spid="19" grpId="1"/>
      <p:bldP spid="21" grpId="0"/>
      <p:bldP spid="21" grpId="1"/>
      <p:bldP spid="22" grpId="0" animBg="1"/>
      <p:bldP spid="22" grpId="1" animBg="1"/>
      <p:bldP spid="22" grpId="2" animBg="1"/>
      <p:bldP spid="24" grpId="0"/>
      <p:bldP spid="24" grpId="1"/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2362200" y="4764122"/>
            <a:ext cx="1447800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ID:	XX</a:t>
            </a:r>
          </a:p>
          <a:p>
            <a:r>
              <a:rPr lang="fr-FR" altLang="zh-CN" sz="1100" dirty="0" smtClean="0">
                <a:solidFill>
                  <a:srgbClr val="FF0000"/>
                </a:solidFill>
              </a:rPr>
              <a:t>Send:</a:t>
            </a:r>
            <a:r>
              <a:rPr lang="fr-FR" altLang="zh-CN" sz="1100" dirty="0">
                <a:solidFill>
                  <a:srgbClr val="FF0000"/>
                </a:solidFill>
              </a:rPr>
              <a:t>	</a:t>
            </a:r>
            <a:r>
              <a:rPr lang="fr-FR" altLang="zh-CN" sz="1100" dirty="0" smtClean="0">
                <a:solidFill>
                  <a:srgbClr val="FF0000"/>
                </a:solidFill>
              </a:rPr>
              <a:t>AA</a:t>
            </a:r>
            <a:endParaRPr lang="fr-FR" altLang="zh-CN" sz="1100" dirty="0">
              <a:solidFill>
                <a:srgbClr val="FF0000"/>
              </a:solidFill>
            </a:endParaRPr>
          </a:p>
          <a:p>
            <a:r>
              <a:rPr lang="fr-FR" altLang="zh-CN" sz="1100" dirty="0">
                <a:solidFill>
                  <a:srgbClr val="FF0000"/>
                </a:solidFill>
              </a:rPr>
              <a:t>File </a:t>
            </a:r>
            <a:r>
              <a:rPr lang="fr-FR" altLang="zh-CN" sz="1100" dirty="0" smtClean="0">
                <a:solidFill>
                  <a:srgbClr val="FF0000"/>
                </a:solidFill>
              </a:rPr>
              <a:t>info:	11</a:t>
            </a:r>
            <a:endParaRPr lang="fr-FR" altLang="zh-CN" sz="1100" dirty="0">
              <a:solidFill>
                <a:srgbClr val="FF0000"/>
              </a:solidFill>
            </a:endParaRPr>
          </a:p>
          <a:p>
            <a:r>
              <a:rPr lang="fr-FR" altLang="zh-CN" sz="1100" dirty="0" smtClean="0">
                <a:solidFill>
                  <a:srgbClr val="FF0000"/>
                </a:solidFill>
              </a:rPr>
              <a:t>Port:</a:t>
            </a:r>
            <a:r>
              <a:rPr lang="fr-FR" altLang="zh-CN" sz="1100" dirty="0">
                <a:solidFill>
                  <a:srgbClr val="FF0000"/>
                </a:solidFill>
              </a:rPr>
              <a:t>	</a:t>
            </a:r>
            <a:r>
              <a:rPr lang="fr-FR" altLang="zh-CN" sz="1100" dirty="0" smtClean="0">
                <a:solidFill>
                  <a:srgbClr val="FF0000"/>
                </a:solidFill>
              </a:rPr>
              <a:t>22</a:t>
            </a:r>
            <a:endParaRPr lang="fr-FR" altLang="zh-CN" sz="1100" dirty="0">
              <a:solidFill>
                <a:srgbClr val="FF0000"/>
              </a:solidFill>
            </a:endParaRPr>
          </a:p>
          <a:p>
            <a:r>
              <a:rPr lang="fr-FR" altLang="zh-CN" sz="1100" dirty="0" smtClean="0">
                <a:solidFill>
                  <a:srgbClr val="FF0000"/>
                </a:solidFill>
              </a:rPr>
              <a:t>MD5:</a:t>
            </a:r>
            <a:r>
              <a:rPr lang="fr-FR" altLang="zh-CN" sz="1100" dirty="0">
                <a:solidFill>
                  <a:srgbClr val="FF0000"/>
                </a:solidFill>
              </a:rPr>
              <a:t>	</a:t>
            </a:r>
            <a:r>
              <a:rPr lang="fr-FR" altLang="zh-CN" sz="1100" dirty="0" smtClean="0">
                <a:solidFill>
                  <a:srgbClr val="FF0000"/>
                </a:solidFill>
              </a:rPr>
              <a:t>33</a:t>
            </a:r>
            <a:endParaRPr lang="en-US" altLang="zh-CN" sz="1100" dirty="0" smtClean="0">
              <a:solidFill>
                <a:srgbClr val="FF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Transfer 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files between connected hosts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2971800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sz="1800" dirty="0" smtClean="0"/>
              <a:t>First, the sender sends names of all files to be sent to the receiver</a:t>
            </a:r>
          </a:p>
          <a:p>
            <a:r>
              <a:rPr lang="en-US" altLang="zh-CN" sz="1800" dirty="0"/>
              <a:t>Before sending a file, the sender creates a server socket and binds it to a random port, then sends a file packet to the receiver</a:t>
            </a:r>
          </a:p>
          <a:p>
            <a:pPr lvl="1"/>
            <a:r>
              <a:rPr lang="en-US" altLang="zh-CN" sz="1600" dirty="0"/>
              <a:t>A file packet includes the name, type, size of the file, the port number and an MD5 </a:t>
            </a:r>
            <a:r>
              <a:rPr lang="en-US" altLang="zh-CN" sz="1600" dirty="0" smtClean="0"/>
              <a:t>checksum</a:t>
            </a:r>
          </a:p>
          <a:p>
            <a:r>
              <a:rPr lang="en-US" altLang="zh-CN" sz="1800" dirty="0"/>
              <a:t>Once it receives a file packet, the receiver creates a TCP connection to the specified port of the sender to transmit the file</a:t>
            </a:r>
          </a:p>
          <a:p>
            <a:pPr lvl="1"/>
            <a:r>
              <a:rPr lang="en-US" altLang="zh-CN" sz="1600" dirty="0"/>
              <a:t>Each file is transmitted </a:t>
            </a:r>
            <a:r>
              <a:rPr lang="en-US" altLang="zh-CN" sz="1600" dirty="0" smtClean="0"/>
              <a:t>through </a:t>
            </a:r>
            <a:r>
              <a:rPr lang="en-US" altLang="zh-CN" sz="1600" dirty="0"/>
              <a:t>a separate thread scheduled by a thread pool</a:t>
            </a:r>
          </a:p>
          <a:p>
            <a:r>
              <a:rPr lang="en-US" altLang="zh-CN" sz="1800" dirty="0"/>
              <a:t>After the transmission, the receiver checks the integrity of the file and tells the sender whether the file is transferred successfully</a:t>
            </a:r>
            <a:endParaRPr lang="en-US" altLang="zh-CN" sz="1500" dirty="0"/>
          </a:p>
          <a:p>
            <a:endParaRPr lang="en-US" altLang="zh-CN" sz="1800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37" y="4572000"/>
            <a:ext cx="754526" cy="13716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074" y="4572000"/>
            <a:ext cx="754526" cy="1371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3506" y="457200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Bob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4200" y="457200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Alice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62200" y="4756666"/>
            <a:ext cx="1447800" cy="784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ID:	XX</a:t>
            </a:r>
          </a:p>
          <a:p>
            <a:r>
              <a:rPr lang="en-US" altLang="zh-CN" sz="1100" dirty="0" smtClean="0">
                <a:solidFill>
                  <a:srgbClr val="FF0000"/>
                </a:solidFill>
              </a:rPr>
              <a:t>Will send:	AA</a:t>
            </a:r>
          </a:p>
          <a:p>
            <a:r>
              <a:rPr lang="en-US" altLang="zh-CN" sz="1100" dirty="0" smtClean="0">
                <a:solidFill>
                  <a:srgbClr val="FF0000"/>
                </a:solidFill>
              </a:rPr>
              <a:t>Will send:	BB</a:t>
            </a:r>
          </a:p>
          <a:p>
            <a:r>
              <a:rPr lang="en-US" altLang="zh-CN" sz="1100" dirty="0" smtClean="0">
                <a:solidFill>
                  <a:srgbClr val="FF0000"/>
                </a:solidFill>
              </a:rPr>
              <a:t>Will send:	CC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19600" y="4756665"/>
            <a:ext cx="14478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ID:	YY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Receive:	AA</a:t>
            </a:r>
          </a:p>
          <a:p>
            <a:r>
              <a:rPr lang="en-US" altLang="zh-CN" sz="1200" dirty="0" smtClean="0">
                <a:solidFill>
                  <a:srgbClr val="FF0000"/>
                </a:solidFill>
              </a:rPr>
              <a:t>Success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04800" y="4987497"/>
            <a:ext cx="106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Sending AA</a:t>
            </a:r>
          </a:p>
          <a:p>
            <a:r>
              <a:rPr lang="en-US" altLang="zh-CN" sz="1200" dirty="0" smtClean="0"/>
              <a:t>Sending BB</a:t>
            </a:r>
          </a:p>
          <a:p>
            <a:r>
              <a:rPr lang="en-US" altLang="zh-CN" sz="1200" dirty="0" smtClean="0"/>
              <a:t>Sending CC</a:t>
            </a:r>
            <a:endParaRPr lang="zh-CN" alt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6743200" y="4987497"/>
            <a:ext cx="1181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Receiving AA</a:t>
            </a:r>
          </a:p>
          <a:p>
            <a:r>
              <a:rPr lang="en-US" altLang="zh-CN" sz="1200" dirty="0"/>
              <a:t>Receiving</a:t>
            </a:r>
            <a:r>
              <a:rPr lang="en-US" altLang="zh-CN" sz="1200" dirty="0" smtClean="0"/>
              <a:t> BB</a:t>
            </a:r>
          </a:p>
          <a:p>
            <a:r>
              <a:rPr lang="en-US" altLang="zh-CN" sz="1200" dirty="0"/>
              <a:t>Receiving</a:t>
            </a:r>
            <a:r>
              <a:rPr lang="en-US" altLang="zh-CN" sz="1200" dirty="0" smtClean="0"/>
              <a:t> CC</a:t>
            </a:r>
            <a:endParaRPr lang="zh-CN" altLang="en-US" sz="1200" dirty="0"/>
          </a:p>
        </p:txBody>
      </p:sp>
      <p:cxnSp>
        <p:nvCxnSpPr>
          <p:cNvPr id="20" name="直接箭头连接符 19"/>
          <p:cNvCxnSpPr>
            <a:stCxn id="5" idx="1"/>
            <a:endCxn id="4" idx="3"/>
          </p:cNvCxnSpPr>
          <p:nvPr/>
        </p:nvCxnSpPr>
        <p:spPr>
          <a:xfrm flipH="1">
            <a:off x="2206063" y="5257800"/>
            <a:ext cx="3745011" cy="0"/>
          </a:xfrm>
          <a:prstGeom prst="straightConnector1">
            <a:avLst/>
          </a:prstGeom>
          <a:ln w="28575"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30315" y="5257800"/>
            <a:ext cx="1721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TCP Connection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04800" y="4992469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Sending BB</a:t>
            </a:r>
          </a:p>
          <a:p>
            <a:r>
              <a:rPr lang="en-US" altLang="zh-CN" sz="1200" dirty="0" smtClean="0"/>
              <a:t>Sending CC</a:t>
            </a:r>
            <a:endParaRPr lang="zh-CN" alt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2362200" y="4750474"/>
            <a:ext cx="1447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/>
              <a:t>Data Stream</a:t>
            </a:r>
            <a:endParaRPr lang="en-US" altLang="zh-CN" sz="1100" dirty="0" smtClean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743201" y="4992469"/>
            <a:ext cx="1181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/>
              <a:t>Receiving BB</a:t>
            </a:r>
          </a:p>
          <a:p>
            <a:r>
              <a:rPr lang="en-US" altLang="zh-CN" sz="1200" dirty="0"/>
              <a:t>Receiving</a:t>
            </a:r>
            <a:r>
              <a:rPr lang="en-US" altLang="zh-CN" sz="1200" dirty="0" smtClean="0"/>
              <a:t> CC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10556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2125 0.0013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2125 0.00139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0.2125 0.00139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2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11111E-6 L -0.225 1.11111E-6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5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8" grpId="2" animBg="1"/>
      <p:bldP spid="3" grpId="0" build="p"/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  <p:bldP spid="16" grpId="0"/>
      <p:bldP spid="17" grpId="0"/>
      <p:bldP spid="17" grpId="1"/>
      <p:bldP spid="21" grpId="0"/>
      <p:bldP spid="21" grpId="1"/>
      <p:bldP spid="22" grpId="0"/>
      <p:bldP spid="23" grpId="0" animBg="1"/>
      <p:bldP spid="23" grpId="1" animBg="1"/>
      <p:bldP spid="23" grpId="2" animBg="1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Box 89"/>
          <p:cNvSpPr txBox="1"/>
          <p:nvPr/>
        </p:nvSpPr>
        <p:spPr>
          <a:xfrm>
            <a:off x="152400" y="5514201"/>
            <a:ext cx="1280160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 smtClean="0">
                <a:latin typeface="Times New Roman" pitchFamily="18" charset="0"/>
                <a:cs typeface="Times New Roman" pitchFamily="18" charset="0"/>
              </a:rPr>
              <a:t>File A’s Content</a:t>
            </a:r>
            <a:endParaRPr lang="en-US" altLang="zh-CN" sz="11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152400" y="5514201"/>
            <a:ext cx="1280160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 smtClean="0">
                <a:latin typeface="Times New Roman" pitchFamily="18" charset="0"/>
                <a:cs typeface="Times New Roman" pitchFamily="18" charset="0"/>
              </a:rPr>
              <a:t>File A’s Content</a:t>
            </a:r>
            <a:endParaRPr lang="en-US" altLang="zh-CN" sz="105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4" name="组合 76"/>
          <p:cNvGrpSpPr/>
          <p:nvPr/>
        </p:nvGrpSpPr>
        <p:grpSpPr>
          <a:xfrm>
            <a:off x="41444" y="5214146"/>
            <a:ext cx="1634956" cy="280206"/>
            <a:chOff x="6899444" y="4922282"/>
            <a:chExt cx="1634956" cy="280206"/>
          </a:xfrm>
        </p:grpSpPr>
        <p:sp>
          <p:nvSpPr>
            <p:cNvPr id="78" name="TextBox 77"/>
            <p:cNvSpPr txBox="1"/>
            <p:nvPr/>
          </p:nvSpPr>
          <p:spPr>
            <a:xfrm>
              <a:off x="7010400" y="4925489"/>
              <a:ext cx="1524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File A’s AES Key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79" name="图片 7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  <p:grpSp>
        <p:nvGrpSpPr>
          <p:cNvPr id="5" name="组合 67"/>
          <p:cNvGrpSpPr/>
          <p:nvPr/>
        </p:nvGrpSpPr>
        <p:grpSpPr>
          <a:xfrm>
            <a:off x="41444" y="5218926"/>
            <a:ext cx="1634956" cy="280206"/>
            <a:chOff x="6899444" y="4922282"/>
            <a:chExt cx="1634956" cy="280206"/>
          </a:xfrm>
        </p:grpSpPr>
        <p:sp>
          <p:nvSpPr>
            <p:cNvPr id="69" name="TextBox 68"/>
            <p:cNvSpPr txBox="1"/>
            <p:nvPr/>
          </p:nvSpPr>
          <p:spPr>
            <a:xfrm>
              <a:off x="7010400" y="4925489"/>
              <a:ext cx="1524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File A’s AES Key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  <p:grpSp>
        <p:nvGrpSpPr>
          <p:cNvPr id="6" name="组合 73"/>
          <p:cNvGrpSpPr/>
          <p:nvPr/>
        </p:nvGrpSpPr>
        <p:grpSpPr>
          <a:xfrm>
            <a:off x="41444" y="4901394"/>
            <a:ext cx="1634956" cy="280206"/>
            <a:chOff x="6899444" y="4922282"/>
            <a:chExt cx="1634956" cy="280206"/>
          </a:xfrm>
        </p:grpSpPr>
        <p:sp>
          <p:nvSpPr>
            <p:cNvPr id="75" name="TextBox 74"/>
            <p:cNvSpPr txBox="1"/>
            <p:nvPr/>
          </p:nvSpPr>
          <p:spPr>
            <a:xfrm>
              <a:off x="7010400" y="4925489"/>
              <a:ext cx="1524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Alice’s Public </a:t>
              </a:r>
              <a:r>
                <a:rPr lang="en-US" altLang="zh-CN" sz="1200" dirty="0">
                  <a:latin typeface="Times New Roman" pitchFamily="18" charset="0"/>
                  <a:cs typeface="Times New Roman" pitchFamily="18" charset="0"/>
                </a:rPr>
                <a:t>K</a:t>
              </a:r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76" name="图片 7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  <p:sp>
        <p:nvSpPr>
          <p:cNvPr id="39" name="TextBox 38"/>
          <p:cNvSpPr txBox="1"/>
          <p:nvPr/>
        </p:nvSpPr>
        <p:spPr>
          <a:xfrm>
            <a:off x="2362200" y="4752201"/>
            <a:ext cx="1447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latin typeface="Times New Roman" pitchFamily="18" charset="0"/>
                <a:cs typeface="Times New Roman" pitchFamily="18" charset="0"/>
              </a:rPr>
              <a:t>Data Stream</a:t>
            </a:r>
            <a:endParaRPr lang="en-US" altLang="zh-CN" sz="110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7" name="组合 42"/>
          <p:cNvGrpSpPr/>
          <p:nvPr/>
        </p:nvGrpSpPr>
        <p:grpSpPr>
          <a:xfrm>
            <a:off x="2362200" y="4748994"/>
            <a:ext cx="1447800" cy="280206"/>
            <a:chOff x="2362200" y="4748994"/>
            <a:chExt cx="1447800" cy="280206"/>
          </a:xfrm>
        </p:grpSpPr>
        <p:sp>
          <p:nvSpPr>
            <p:cNvPr id="31" name="TextBox 30"/>
            <p:cNvSpPr txBox="1"/>
            <p:nvPr/>
          </p:nvSpPr>
          <p:spPr>
            <a:xfrm>
              <a:off x="2362200" y="4750474"/>
              <a:ext cx="14478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itchFamily="18" charset="0"/>
                  <a:cs typeface="Times New Roman" pitchFamily="18" charset="0"/>
                </a:rPr>
                <a:t>Symmetric K</a:t>
              </a:r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44" name="图片 4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2296773" y="4823946"/>
              <a:ext cx="280206" cy="130302"/>
            </a:xfrm>
            <a:prstGeom prst="rect">
              <a:avLst/>
            </a:prstGeom>
          </p:spPr>
        </p:pic>
      </p:grpSp>
      <p:grpSp>
        <p:nvGrpSpPr>
          <p:cNvPr id="8" name="组合 46"/>
          <p:cNvGrpSpPr/>
          <p:nvPr/>
        </p:nvGrpSpPr>
        <p:grpSpPr>
          <a:xfrm>
            <a:off x="2362200" y="4748994"/>
            <a:ext cx="1447800" cy="280206"/>
            <a:chOff x="2362200" y="4748994"/>
            <a:chExt cx="1447800" cy="280206"/>
          </a:xfrm>
        </p:grpSpPr>
        <p:sp>
          <p:nvSpPr>
            <p:cNvPr id="34" name="TextBox 33"/>
            <p:cNvSpPr txBox="1"/>
            <p:nvPr/>
          </p:nvSpPr>
          <p:spPr>
            <a:xfrm>
              <a:off x="2362200" y="4752201"/>
              <a:ext cx="14478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latin typeface="Times New Roman" pitchFamily="18" charset="0"/>
                  <a:cs typeface="Times New Roman" pitchFamily="18" charset="0"/>
                </a:rPr>
                <a:t>Symmetric K</a:t>
              </a:r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41" name="图片 4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2309346" y="4823946"/>
              <a:ext cx="280206" cy="130302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Encrypt </a:t>
            </a:r>
            <a:r>
              <a:rPr lang="en-US" altLang="zh-CN" sz="2600" dirty="0" smtClean="0">
                <a:latin typeface="Times New Roman" pitchFamily="18" charset="0"/>
                <a:cs typeface="Times New Roman" pitchFamily="18" charset="0"/>
              </a:rPr>
              <a:t>transmitted </a:t>
            </a:r>
            <a:r>
              <a:rPr lang="en-US" altLang="zh-CN" sz="2600" dirty="0">
                <a:latin typeface="Times New Roman" pitchFamily="18" charset="0"/>
                <a:cs typeface="Times New Roman" pitchFamily="18" charset="0"/>
              </a:rPr>
              <a:t>files and </a:t>
            </a:r>
            <a:r>
              <a:rPr lang="en-US" altLang="zh-CN" sz="2600" dirty="0" smtClean="0">
                <a:latin typeface="Times New Roman" pitchFamily="18" charset="0"/>
                <a:cs typeface="Times New Roman" pitchFamily="18" charset="0"/>
              </a:rPr>
              <a:t>secret keys</a:t>
            </a:r>
            <a:endParaRPr lang="zh-CN" altLang="en-US" sz="2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2490180"/>
          </a:xfrm>
        </p:spPr>
        <p:txBody>
          <a:bodyPr>
            <a:normAutofit/>
          </a:bodyPr>
          <a:lstStyle/>
          <a:p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In case that some bad guys tries to steal the transmitted files, </a:t>
            </a:r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WIT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 allows its users to send encrypted data</a:t>
            </a:r>
          </a:p>
          <a:p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Which cryptography </a:t>
            </a:r>
            <a:r>
              <a:rPr lang="en-US" altLang="zh-CN" sz="1800" dirty="0" smtClean="0">
                <a:latin typeface="Times New Roman" pitchFamily="18" charset="0"/>
                <a:cs typeface="Times New Roman" pitchFamily="18" charset="0"/>
              </a:rPr>
              <a:t>is better?</a:t>
            </a:r>
          </a:p>
          <a:p>
            <a:pPr lvl="1"/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Symmetric key cryptography: The key is easy to be captured</a:t>
            </a:r>
          </a:p>
          <a:p>
            <a:pPr lvl="1"/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Public key cryptography: The speed of decryption is 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EXTREMELY </a:t>
            </a:r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SLOW!</a:t>
            </a:r>
          </a:p>
          <a:p>
            <a:r>
              <a:rPr lang="en-US" altLang="zh-CN" sz="1800" dirty="0">
                <a:latin typeface="Times New Roman" pitchFamily="18" charset="0"/>
                <a:cs typeface="Times New Roman" pitchFamily="18" charset="0"/>
              </a:rPr>
              <a:t>Our solution: Two-level encryption</a:t>
            </a:r>
          </a:p>
          <a:p>
            <a:pPr lvl="1"/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Use public keys (RSA) to encrypt symmetric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 keys</a:t>
            </a:r>
          </a:p>
          <a:p>
            <a:pPr lvl="1"/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Use </a:t>
            </a:r>
            <a:r>
              <a:rPr lang="en-US" altLang="zh-CN" sz="1500" dirty="0">
                <a:latin typeface="Times New Roman" pitchFamily="18" charset="0"/>
                <a:cs typeface="Times New Roman" pitchFamily="18" charset="0"/>
              </a:rPr>
              <a:t>symmetric keys (AES) to encrypt transmitted </a:t>
            </a:r>
            <a:r>
              <a:rPr lang="en-US" altLang="zh-CN" sz="1500" dirty="0" smtClean="0">
                <a:latin typeface="Times New Roman" pitchFamily="18" charset="0"/>
                <a:cs typeface="Times New Roman" pitchFamily="18" charset="0"/>
              </a:rPr>
              <a:t>files</a:t>
            </a:r>
            <a:endParaRPr lang="en-US" altLang="zh-CN" sz="15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37" y="4572000"/>
            <a:ext cx="754526" cy="13716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074" y="4572000"/>
            <a:ext cx="754526" cy="13716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53506" y="457200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Bob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934200" y="457200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Alice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971800"/>
            <a:ext cx="754526" cy="13716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6926726" y="2971800"/>
            <a:ext cx="74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Trudy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62200" y="5181600"/>
            <a:ext cx="676575" cy="430214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346" y="3224819"/>
            <a:ext cx="798510" cy="865561"/>
          </a:xfrm>
          <a:prstGeom prst="rect">
            <a:avLst/>
          </a:prstGeom>
        </p:spPr>
      </p:pic>
      <p:grpSp>
        <p:nvGrpSpPr>
          <p:cNvPr id="9" name="组合 54"/>
          <p:cNvGrpSpPr/>
          <p:nvPr/>
        </p:nvGrpSpPr>
        <p:grpSpPr>
          <a:xfrm>
            <a:off x="6899444" y="4922282"/>
            <a:ext cx="1558756" cy="280206"/>
            <a:chOff x="6899444" y="4922282"/>
            <a:chExt cx="1558756" cy="280206"/>
          </a:xfrm>
        </p:grpSpPr>
        <p:sp>
          <p:nvSpPr>
            <p:cNvPr id="58" name="TextBox 57"/>
            <p:cNvSpPr txBox="1"/>
            <p:nvPr/>
          </p:nvSpPr>
          <p:spPr>
            <a:xfrm>
              <a:off x="7010400" y="4925489"/>
              <a:ext cx="14478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Alice’s Public </a:t>
              </a:r>
              <a:r>
                <a:rPr lang="en-US" altLang="zh-CN" sz="1200" dirty="0">
                  <a:latin typeface="Times New Roman" pitchFamily="18" charset="0"/>
                  <a:cs typeface="Times New Roman" pitchFamily="18" charset="0"/>
                </a:rPr>
                <a:t>K</a:t>
              </a:r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59" name="图片 5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  <p:grpSp>
        <p:nvGrpSpPr>
          <p:cNvPr id="10" name="组合 60"/>
          <p:cNvGrpSpPr/>
          <p:nvPr/>
        </p:nvGrpSpPr>
        <p:grpSpPr>
          <a:xfrm>
            <a:off x="6899444" y="5215719"/>
            <a:ext cx="1634956" cy="280206"/>
            <a:chOff x="6899444" y="4922282"/>
            <a:chExt cx="1634956" cy="280206"/>
          </a:xfrm>
        </p:grpSpPr>
        <p:sp>
          <p:nvSpPr>
            <p:cNvPr id="62" name="TextBox 61"/>
            <p:cNvSpPr txBox="1"/>
            <p:nvPr/>
          </p:nvSpPr>
          <p:spPr>
            <a:xfrm>
              <a:off x="7010400" y="4925489"/>
              <a:ext cx="1524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Alice’s Private </a:t>
              </a:r>
              <a:r>
                <a:rPr lang="en-US" altLang="zh-CN" sz="1200" dirty="0">
                  <a:latin typeface="Times New Roman" pitchFamily="18" charset="0"/>
                  <a:cs typeface="Times New Roman" pitchFamily="18" charset="0"/>
                </a:rPr>
                <a:t>K</a:t>
              </a:r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63" name="图片 6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  <p:grpSp>
        <p:nvGrpSpPr>
          <p:cNvPr id="11" name="组合 63"/>
          <p:cNvGrpSpPr/>
          <p:nvPr/>
        </p:nvGrpSpPr>
        <p:grpSpPr>
          <a:xfrm>
            <a:off x="6899444" y="4920444"/>
            <a:ext cx="1634956" cy="280206"/>
            <a:chOff x="6899444" y="4922282"/>
            <a:chExt cx="1634956" cy="280206"/>
          </a:xfrm>
        </p:grpSpPr>
        <p:sp>
          <p:nvSpPr>
            <p:cNvPr id="65" name="TextBox 64"/>
            <p:cNvSpPr txBox="1"/>
            <p:nvPr/>
          </p:nvSpPr>
          <p:spPr>
            <a:xfrm>
              <a:off x="7010400" y="4925489"/>
              <a:ext cx="1524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Alice’s Public </a:t>
              </a:r>
              <a:r>
                <a:rPr lang="en-US" altLang="zh-CN" sz="1200" dirty="0">
                  <a:latin typeface="Times New Roman" pitchFamily="18" charset="0"/>
                  <a:cs typeface="Times New Roman" pitchFamily="18" charset="0"/>
                </a:rPr>
                <a:t>K</a:t>
              </a:r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  <p:grpSp>
        <p:nvGrpSpPr>
          <p:cNvPr id="12" name="组合 70"/>
          <p:cNvGrpSpPr/>
          <p:nvPr/>
        </p:nvGrpSpPr>
        <p:grpSpPr>
          <a:xfrm>
            <a:off x="41444" y="4901394"/>
            <a:ext cx="1634956" cy="280206"/>
            <a:chOff x="6899444" y="4922282"/>
            <a:chExt cx="1634956" cy="280206"/>
          </a:xfrm>
        </p:grpSpPr>
        <p:sp>
          <p:nvSpPr>
            <p:cNvPr id="72" name="TextBox 71"/>
            <p:cNvSpPr txBox="1"/>
            <p:nvPr/>
          </p:nvSpPr>
          <p:spPr>
            <a:xfrm>
              <a:off x="7010400" y="4925489"/>
              <a:ext cx="1524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Alice’s Public </a:t>
              </a:r>
              <a:r>
                <a:rPr lang="en-US" altLang="zh-CN" sz="1200" dirty="0">
                  <a:latin typeface="Times New Roman" pitchFamily="18" charset="0"/>
                  <a:cs typeface="Times New Roman" pitchFamily="18" charset="0"/>
                </a:rPr>
                <a:t>K</a:t>
              </a:r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73" name="图片 7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  <p:grpSp>
        <p:nvGrpSpPr>
          <p:cNvPr id="13" name="组合 79"/>
          <p:cNvGrpSpPr/>
          <p:nvPr/>
        </p:nvGrpSpPr>
        <p:grpSpPr>
          <a:xfrm>
            <a:off x="2221728" y="4744280"/>
            <a:ext cx="1748862" cy="280206"/>
            <a:chOff x="6899444" y="4922282"/>
            <a:chExt cx="1748862" cy="280206"/>
          </a:xfrm>
        </p:grpSpPr>
        <p:sp>
          <p:nvSpPr>
            <p:cNvPr id="81" name="TextBox 80"/>
            <p:cNvSpPr txBox="1"/>
            <p:nvPr/>
          </p:nvSpPr>
          <p:spPr>
            <a:xfrm>
              <a:off x="7010399" y="4925489"/>
              <a:ext cx="1637907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Encrypted AES Key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82" name="图片 8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  <p:grpSp>
        <p:nvGrpSpPr>
          <p:cNvPr id="14" name="组合 82"/>
          <p:cNvGrpSpPr/>
          <p:nvPr/>
        </p:nvGrpSpPr>
        <p:grpSpPr>
          <a:xfrm>
            <a:off x="6899444" y="5505276"/>
            <a:ext cx="1634956" cy="280206"/>
            <a:chOff x="6899444" y="4922282"/>
            <a:chExt cx="1634956" cy="280206"/>
          </a:xfrm>
        </p:grpSpPr>
        <p:sp>
          <p:nvSpPr>
            <p:cNvPr id="84" name="TextBox 83"/>
            <p:cNvSpPr txBox="1"/>
            <p:nvPr/>
          </p:nvSpPr>
          <p:spPr>
            <a:xfrm>
              <a:off x="7010400" y="4925489"/>
              <a:ext cx="1524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File A’s AES Key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85" name="图片 8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  <p:grpSp>
        <p:nvGrpSpPr>
          <p:cNvPr id="15" name="组合 85"/>
          <p:cNvGrpSpPr/>
          <p:nvPr/>
        </p:nvGrpSpPr>
        <p:grpSpPr>
          <a:xfrm>
            <a:off x="6899444" y="5213408"/>
            <a:ext cx="1634956" cy="280206"/>
            <a:chOff x="6899444" y="4922282"/>
            <a:chExt cx="1634956" cy="280206"/>
          </a:xfrm>
        </p:grpSpPr>
        <p:sp>
          <p:nvSpPr>
            <p:cNvPr id="87" name="TextBox 86"/>
            <p:cNvSpPr txBox="1"/>
            <p:nvPr/>
          </p:nvSpPr>
          <p:spPr>
            <a:xfrm>
              <a:off x="7010400" y="4925489"/>
              <a:ext cx="1524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Alice’s Private </a:t>
              </a:r>
              <a:r>
                <a:rPr lang="en-US" altLang="zh-CN" sz="1200" dirty="0">
                  <a:latin typeface="Times New Roman" pitchFamily="18" charset="0"/>
                  <a:cs typeface="Times New Roman" pitchFamily="18" charset="0"/>
                </a:rPr>
                <a:t>K</a:t>
              </a:r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88" name="图片 8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  <p:grpSp>
        <p:nvGrpSpPr>
          <p:cNvPr id="16" name="组合 91"/>
          <p:cNvGrpSpPr/>
          <p:nvPr/>
        </p:nvGrpSpPr>
        <p:grpSpPr>
          <a:xfrm>
            <a:off x="41444" y="5213408"/>
            <a:ext cx="1634956" cy="280206"/>
            <a:chOff x="6899444" y="4922282"/>
            <a:chExt cx="1634956" cy="280206"/>
          </a:xfrm>
        </p:grpSpPr>
        <p:sp>
          <p:nvSpPr>
            <p:cNvPr id="93" name="TextBox 92"/>
            <p:cNvSpPr txBox="1"/>
            <p:nvPr/>
          </p:nvSpPr>
          <p:spPr>
            <a:xfrm>
              <a:off x="7010400" y="4925489"/>
              <a:ext cx="1524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File A’s AES Key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94" name="图片 9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  <p:sp>
        <p:nvSpPr>
          <p:cNvPr id="96" name="TextBox 95"/>
          <p:cNvSpPr txBox="1"/>
          <p:nvPr/>
        </p:nvSpPr>
        <p:spPr>
          <a:xfrm>
            <a:off x="2286000" y="4752201"/>
            <a:ext cx="1371600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 smtClean="0">
                <a:latin typeface="Times New Roman" pitchFamily="18" charset="0"/>
                <a:cs typeface="Times New Roman" pitchFamily="18" charset="0"/>
              </a:rPr>
              <a:t>Encrypted File A</a:t>
            </a:r>
            <a:endParaRPr lang="en-US" altLang="zh-CN" sz="105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7010400" y="5791200"/>
            <a:ext cx="1295400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 smtClean="0">
                <a:latin typeface="Times New Roman" pitchFamily="18" charset="0"/>
                <a:cs typeface="Times New Roman" pitchFamily="18" charset="0"/>
              </a:rPr>
              <a:t>File A’s Content</a:t>
            </a:r>
            <a:endParaRPr lang="en-US" altLang="zh-CN" sz="1050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7" name="组合 97"/>
          <p:cNvGrpSpPr/>
          <p:nvPr/>
        </p:nvGrpSpPr>
        <p:grpSpPr>
          <a:xfrm>
            <a:off x="6899444" y="5506280"/>
            <a:ext cx="1634956" cy="280206"/>
            <a:chOff x="6899444" y="4922282"/>
            <a:chExt cx="1634956" cy="280206"/>
          </a:xfrm>
        </p:grpSpPr>
        <p:sp>
          <p:nvSpPr>
            <p:cNvPr id="99" name="TextBox 98"/>
            <p:cNvSpPr txBox="1"/>
            <p:nvPr/>
          </p:nvSpPr>
          <p:spPr>
            <a:xfrm>
              <a:off x="7010400" y="4925489"/>
              <a:ext cx="15240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Times New Roman" pitchFamily="18" charset="0"/>
                  <a:cs typeface="Times New Roman" pitchFamily="18" charset="0"/>
                </a:rPr>
                <a:t>File A’s AES Key</a:t>
              </a:r>
              <a:endParaRPr lang="en-US" altLang="zh-CN" sz="11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pic>
          <p:nvPicPr>
            <p:cNvPr id="100" name="图片 9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 flipV="1">
              <a:off x="6824492" y="4997234"/>
              <a:ext cx="280206" cy="13030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36069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1.48148E-6 L 0.24583 -0.00162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92" y="-93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1.48148E-6 L 0.24583 -0.23495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92" y="-1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4.44444E-6 L 0.1125 0.0007 " pathEditMode="relative" rAng="0" ptsTypes="AA">
                                      <p:cBhvr>
                                        <p:cTn id="53" dur="4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23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44444E-6 L 0.31302 0.003 " pathEditMode="relative" rAng="0" ptsTypes="AA">
                                      <p:cBhvr>
                                        <p:cTn id="55" dur="4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42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1.48148E-6 L -0.75225 -0.0044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622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0"/>
                            </p:stCondLst>
                            <p:childTnLst>
                              <p:par>
                                <p:cTn id="8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50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500"/>
                            </p:stCondLst>
                            <p:childTnLst>
                              <p:par>
                                <p:cTn id="9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500"/>
                            </p:stCondLst>
                            <p:childTnLst>
                              <p:par>
                                <p:cTn id="9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3.33333E-6 L 0.24166 -0.02222 " pathEditMode="relative" rAng="0" ptsTypes="AA">
                                      <p:cBhvr>
                                        <p:cTn id="9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83" y="-1111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16 0.00162 L 0.24357 -0.06806 " pathEditMode="relative" rAng="0" ptsTypes="AA">
                                      <p:cBhvr>
                                        <p:cTn id="9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62" y="-3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500"/>
                            </p:stCondLst>
                            <p:childTnLst>
                              <p:par>
                                <p:cTn id="9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4500"/>
                            </p:stCondLst>
                            <p:childTnLst>
                              <p:par>
                                <p:cTn id="10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4500"/>
                            </p:stCondLst>
                            <p:childTnLst>
                              <p:par>
                                <p:cTn id="1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4500"/>
                            </p:stCondLst>
                            <p:childTnLst>
                              <p:par>
                                <p:cTn id="10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1.48148E-6 L 0.23108 -0.00162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45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500"/>
                            </p:stCondLst>
                            <p:childTnLst>
                              <p:par>
                                <p:cTn id="1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6500"/>
                            </p:stCondLst>
                            <p:childTnLst>
                              <p:par>
                                <p:cTn id="11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4.44444E-6 L -0.00225 0.04166 " pathEditMode="relative" rAng="0" ptsTypes="AA">
                                      <p:cBhvr>
                                        <p:cTn id="115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" y="2083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479 -0.00116 L 0.50313 0.10995 " pathEditMode="relative" rAng="0" ptsTypes="AA">
                                      <p:cBhvr>
                                        <p:cTn id="1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17" y="5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8500"/>
                            </p:stCondLst>
                            <p:childTnLst>
                              <p:par>
                                <p:cTn id="11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500"/>
                            </p:stCondLst>
                            <p:childTnLst>
                              <p:par>
                                <p:cTn id="1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500"/>
                            </p:stCondLst>
                            <p:childTnLst>
                              <p:par>
                                <p:cTn id="1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00"/>
                            </p:stCondLst>
                            <p:childTnLst>
                              <p:par>
                                <p:cTn id="1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17 0.00162 L 0.24583 -0.11158 " pathEditMode="relative" rAng="0" ptsTypes="AA">
                                      <p:cBhvr>
                                        <p:cTn id="142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83" y="-5671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16 0.00162 L 0.24357 -0.06783 " pathEditMode="relative" rAng="0" ptsTypes="AA">
                                      <p:cBhvr>
                                        <p:cTn id="144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62" y="-3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2500"/>
                            </p:stCondLst>
                            <p:childTnLst>
                              <p:par>
                                <p:cTn id="14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500"/>
                            </p:stCondLst>
                            <p:childTnLst>
                              <p:par>
                                <p:cTn id="149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500"/>
                            </p:stCondLst>
                            <p:childTnLst>
                              <p:par>
                                <p:cTn id="1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5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1.48148E-6 L 0.24774 -0.00162 " pathEditMode="relative" rAng="0" ptsTypes="AA">
                                      <p:cBhvr>
                                        <p:cTn id="156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78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4500"/>
                            </p:stCondLst>
                            <p:childTnLst>
                              <p:par>
                                <p:cTn id="15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4500"/>
                            </p:stCondLst>
                            <p:childTnLst>
                              <p:par>
                                <p:cTn id="16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6 -0.00116 L -0.00451 0.04213 " pathEditMode="relative" rAng="0" ptsTypes="AA">
                                      <p:cBhvr>
                                        <p:cTn id="16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" y="2153"/>
                                    </p:animMotion>
                                  </p:childTnLst>
                                </p:cTn>
                              </p:par>
                              <p:par>
                                <p:cTn id="163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833 -0.00092 L 0.51667 0.1546 " pathEditMode="relative" rAng="0" ptsTypes="AA">
                                      <p:cBhvr>
                                        <p:cTn id="164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17" y="77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6500"/>
                            </p:stCondLst>
                            <p:childTnLst>
                              <p:par>
                                <p:cTn id="16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6500"/>
                            </p:stCondLst>
                            <p:childTnLst>
                              <p:par>
                                <p:cTn id="1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95" grpId="0"/>
      <p:bldP spid="95" grpId="1"/>
      <p:bldP spid="95" grpId="2"/>
      <p:bldP spid="39" grpId="0" animBg="1"/>
      <p:bldP spid="39" grpId="1" animBg="1"/>
      <p:bldP spid="39" grpId="2" animBg="1"/>
      <p:bldP spid="33" grpId="0"/>
      <p:bldP spid="33" grpId="1"/>
      <p:bldP spid="96" grpId="0" animBg="1"/>
      <p:bldP spid="96" grpId="1" animBg="1"/>
      <p:bldP spid="96" grpId="2" animBg="1"/>
      <p:bldP spid="96" grpId="3" animBg="1"/>
      <p:bldP spid="97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凸显">
  <a:themeElements>
    <a:clrScheme name="凸显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凸显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凸显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2204</TotalTime>
  <Words>1455</Words>
  <Application>Microsoft Office PowerPoint</Application>
  <PresentationFormat>全屏显示(4:3)</PresentationFormat>
  <Paragraphs>255</Paragraphs>
  <Slides>14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Arial</vt:lpstr>
      <vt:lpstr>宋体</vt:lpstr>
      <vt:lpstr>Century Schoolbook</vt:lpstr>
      <vt:lpstr>Calibri</vt:lpstr>
      <vt:lpstr>Times New Roman</vt:lpstr>
      <vt:lpstr>Wingdings 2</vt:lpstr>
      <vt:lpstr>Wingdings</vt:lpstr>
      <vt:lpstr>华文楷体</vt:lpstr>
      <vt:lpstr>凸显</vt:lpstr>
      <vt:lpstr>Wit: A Wireless Transfer (Android Version)</vt:lpstr>
      <vt:lpstr>File transmission between mobile devices</vt:lpstr>
      <vt:lpstr>Existing solution: Bump</vt:lpstr>
      <vt:lpstr>Existing solution: IP Messenger</vt:lpstr>
      <vt:lpstr>Our solution: Wit</vt:lpstr>
      <vt:lpstr>Detect and connect users based on Wireless LAN</vt:lpstr>
      <vt:lpstr>Detect and connect users based on Wireless LAN</vt:lpstr>
      <vt:lpstr>Transfer files between connected hosts</vt:lpstr>
      <vt:lpstr>Encrypt transmitted files and secret keys</vt:lpstr>
      <vt:lpstr>Work without an available Wi-Fi network</vt:lpstr>
      <vt:lpstr>Implementation: Wit Protocols</vt:lpstr>
      <vt:lpstr>Implementation: Some screenshots</vt:lpstr>
      <vt:lpstr>Summary</vt:lpstr>
      <vt:lpstr>Our future plan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Wit: A Wireless Transfer</dc:title>
  <dc:creator>IBM</dc:creator>
  <cp:lastModifiedBy>IBM</cp:lastModifiedBy>
  <cp:revision>366</cp:revision>
  <dcterms:created xsi:type="dcterms:W3CDTF">2013-06-27T01:02:53Z</dcterms:created>
  <dcterms:modified xsi:type="dcterms:W3CDTF">2013-10-29T06:45:43Z</dcterms:modified>
</cp:coreProperties>
</file>

<file path=docProps/thumbnail.jpeg>
</file>